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72" r:id="rId6"/>
    <p:sldId id="267" r:id="rId7"/>
    <p:sldId id="273" r:id="rId8"/>
    <p:sldId id="269" r:id="rId9"/>
    <p:sldId id="268" r:id="rId10"/>
    <p:sldId id="270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BF8CE8-5EEF-5533-F095-B80B23783ABE}" v="3" dt="2026-02-25T10:08:15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e Schmidt Hendriksen" userId="S::lsche@horsens.dk::9e0ee3db-311d-4076-b2c6-d1315639a7b4" providerId="AD" clId="Web-{90BF8CE8-5EEF-5533-F095-B80B23783ABE}"/>
    <pc:docChg chg="delSld modSld sldOrd">
      <pc:chgData name="Line Schmidt Hendriksen" userId="S::lsche@horsens.dk::9e0ee3db-311d-4076-b2c6-d1315639a7b4" providerId="AD" clId="Web-{90BF8CE8-5EEF-5533-F095-B80B23783ABE}" dt="2026-02-25T10:08:15.950" v="2" actId="20577"/>
      <pc:docMkLst>
        <pc:docMk/>
      </pc:docMkLst>
      <pc:sldChg chg="modSp">
        <pc:chgData name="Line Schmidt Hendriksen" userId="S::lsche@horsens.dk::9e0ee3db-311d-4076-b2c6-d1315639a7b4" providerId="AD" clId="Web-{90BF8CE8-5EEF-5533-F095-B80B23783ABE}" dt="2026-02-25T10:08:15.950" v="2" actId="20577"/>
        <pc:sldMkLst>
          <pc:docMk/>
          <pc:sldMk cId="3191444998" sldId="256"/>
        </pc:sldMkLst>
        <pc:spChg chg="mod">
          <ac:chgData name="Line Schmidt Hendriksen" userId="S::lsche@horsens.dk::9e0ee3db-311d-4076-b2c6-d1315639a7b4" providerId="AD" clId="Web-{90BF8CE8-5EEF-5533-F095-B80B23783ABE}" dt="2026-02-25T10:08:15.950" v="2" actId="20577"/>
          <ac:spMkLst>
            <pc:docMk/>
            <pc:sldMk cId="3191444998" sldId="256"/>
            <ac:spMk id="3" creationId="{DE1341FA-99D8-E7F6-F0D9-5BF098C6C534}"/>
          </ac:spMkLst>
        </pc:spChg>
      </pc:sldChg>
      <pc:sldChg chg="del">
        <pc:chgData name="Line Schmidt Hendriksen" userId="S::lsche@horsens.dk::9e0ee3db-311d-4076-b2c6-d1315639a7b4" providerId="AD" clId="Web-{90BF8CE8-5EEF-5533-F095-B80B23783ABE}" dt="2026-02-25T10:08:08.778" v="1"/>
        <pc:sldMkLst>
          <pc:docMk/>
          <pc:sldMk cId="0" sldId="262"/>
        </pc:sldMkLst>
      </pc:sldChg>
      <pc:sldChg chg="ord">
        <pc:chgData name="Line Schmidt Hendriksen" userId="S::lsche@horsens.dk::9e0ee3db-311d-4076-b2c6-d1315639a7b4" providerId="AD" clId="Web-{90BF8CE8-5EEF-5533-F095-B80B23783ABE}" dt="2026-02-25T10:08:04.434" v="0"/>
        <pc:sldMkLst>
          <pc:docMk/>
          <pc:sldMk cId="184898170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5D070-9937-4A07-B86A-5C8C0EC33C8F}" type="datetimeFigureOut">
              <a:rPr lang="da-DK" smtClean="0"/>
              <a:t>25-02-2026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930B6-2CED-46D8-BB14-213F40BD5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034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8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Mulighed for at øve os på at indsamle på nye måder.</a:t>
            </a:r>
            <a:endParaRPr lang="da-DK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8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Fastholde det I allerede gør og tilføje flere/andre dybdegående metoder. </a:t>
            </a:r>
            <a:endParaRPr lang="da-DK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930B6-2CED-46D8-BB14-213F40BD576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7014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C88D8-338E-E4C3-6276-E94E45D0B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FABF3B7F-A57D-05CA-9845-0F781B060C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4C5A65B-85D7-5BD3-5089-557934836B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8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Mulighed for at øve os på at indsamle på nye måder.</a:t>
            </a:r>
            <a:endParaRPr lang="da-DK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8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Fastholde det I allerede gør og tilføje flere/andre dybdegående metoder. </a:t>
            </a:r>
            <a:endParaRPr lang="da-DK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5D8DBBD-71A5-B647-6063-81A5CEA043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930B6-2CED-46D8-BB14-213F40BD5761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9288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8D764-6868-F53C-99D4-C2C115596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0FAA201D-DC7D-3B02-AA0E-ECDA577284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69DD018-AFDD-999A-61A4-D57285CEB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Forskellige metoder inden for fokusgruppeinterviewet til at fastholde deltagernes egne perspektiver:</a:t>
            </a:r>
            <a:endParaRPr lang="da-DK" sz="12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Runder</a:t>
            </a:r>
            <a:endParaRPr lang="da-DK" sz="12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Besvare spørgsmål skriftligt undervejs inden det deles</a:t>
            </a:r>
            <a:endParaRPr lang="da-DK" sz="12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Perspektivskift – hvordan tror jeg andre oplevede det?</a:t>
            </a:r>
            <a:endParaRPr lang="da-DK" sz="12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C6EF9A0-12E0-D534-1036-8E0F90E720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930B6-2CED-46D8-BB14-213F40BD5761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894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Forskellige metoder inden for fokusgruppeinterviewet til at fastholde deltagernes egne perspektiver:</a:t>
            </a:r>
            <a:endParaRPr lang="da-DK" sz="12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Runder</a:t>
            </a:r>
            <a:endParaRPr lang="da-DK" sz="12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Besvare spørgsmål skriftligt undervejs inden det deles</a:t>
            </a:r>
            <a:endParaRPr lang="da-DK" sz="12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Perspektivskift – hvordan tror jeg andre oplevede det?</a:t>
            </a:r>
            <a:endParaRPr lang="da-DK" sz="12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930B6-2CED-46D8-BB14-213F40BD5761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396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15558-4243-D780-C2BA-D18B8A672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9038819-79E7-1C64-5338-B0BFB81E2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E24A4D5-75C4-D99A-6086-392B4535E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526ED-AA76-41DE-8AA7-4C3D2EFF8B80}" type="datetimeFigureOut">
              <a:rPr lang="da-DK" smtClean="0"/>
              <a:t>25-02-2026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B7EE2C9-F9CA-FD76-8DB6-736A0850C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D9E0F9E-5E6B-248F-2C5B-CD8F263B2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D6A3-000A-48EC-9D71-A7EE0BB1A8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954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4D63FA-B258-97C6-63EB-70D02EF39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E3CB7A4-B7B6-4CEF-B289-5EFD1F0F8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80FC0B9-E37E-E0A7-EC71-3AD06292E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526ED-AA76-41DE-8AA7-4C3D2EFF8B80}" type="datetimeFigureOut">
              <a:rPr lang="da-DK" smtClean="0"/>
              <a:t>25-02-2026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9551F0A-F980-F6E3-73B4-1C45697C4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5E91616-E0A2-9551-BB55-606651DF4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D6A3-000A-48EC-9D71-A7EE0BB1A8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410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53897C9-7D1E-1A81-3555-1DD358EAF6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C8BF115-29DB-7E6E-BFD3-FFF6A983A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035A3D7-5B0D-A622-00C0-55E84990B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526ED-AA76-41DE-8AA7-4C3D2EFF8B80}" type="datetimeFigureOut">
              <a:rPr lang="da-DK" smtClean="0"/>
              <a:t>25-02-2026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366130B-572D-3589-40F8-B7EAC3222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E1CF1F-59AC-CAE7-968F-BF2FB7A34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D6A3-000A-48EC-9D71-A7EE0BB1A8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78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3B1FFD-2DAB-673F-A9D1-54FA9B67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A2055F-5817-D7BA-98B6-FE6C5C1D4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2A43F5F-91B3-64F8-B258-B5AC12ED4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526ED-AA76-41DE-8AA7-4C3D2EFF8B80}" type="datetimeFigureOut">
              <a:rPr lang="da-DK" smtClean="0"/>
              <a:t>25-02-2026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AC2C5BA-C7FA-1E05-88B1-54F75641E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10958AA-6996-AA7C-0962-65C64402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D6A3-000A-48EC-9D71-A7EE0BB1A8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779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84152-317D-6C6E-F761-F462C7577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35165F7-3ECD-53C8-2D99-2FC9EA43D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CFEE3A3-BDCC-414C-441A-0A517B4B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526ED-AA76-41DE-8AA7-4C3D2EFF8B80}" type="datetimeFigureOut">
              <a:rPr lang="da-DK" smtClean="0"/>
              <a:t>25-02-2026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F2321C-6B2B-B3B5-336A-58A0A21E4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6A29D6A-574A-D7BA-869A-7C79D6BD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D6A3-000A-48EC-9D71-A7EE0BB1A8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454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F3C2F1-9F0D-E353-25C6-AB244A9F0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99DAF6-4FAB-9EDE-10B6-FB0659F40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B005F09-C2D9-15AF-B558-0B1A70143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F110A6-6BD1-B62F-0CC5-1C205CF02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526ED-AA76-41DE-8AA7-4C3D2EFF8B80}" type="datetimeFigureOut">
              <a:rPr lang="da-DK" smtClean="0"/>
              <a:t>25-02-2026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48EC613-F16D-89E7-0C2B-76C7C4A7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4AECF05-266F-521B-04C5-C6DD446EC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D6A3-000A-48EC-9D71-A7EE0BB1A8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181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FFDDC-3296-CFDA-EB7E-7E8EC9403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B768507-D3FF-B618-F7FE-DE1BD6E86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998EDBA-A912-660C-56A5-1BE36F82F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3C835B5-EF09-5EFC-8A0A-6758158B77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0D7F0B8-5DAD-6A2B-2835-717293A52A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F7C0662-F9DE-176D-EC91-8EA6D3FEC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526ED-AA76-41DE-8AA7-4C3D2EFF8B80}" type="datetimeFigureOut">
              <a:rPr lang="da-DK" smtClean="0"/>
              <a:t>25-02-2026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DABF8C7-02C5-AAD4-B077-60D78ED47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50AF238-53BA-B4E3-9026-194B9C258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D6A3-000A-48EC-9D71-A7EE0BB1A8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660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26D08C-430E-1D48-B13F-24324D6B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62BA3E2-FE95-6A85-574F-FB528BF1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526ED-AA76-41DE-8AA7-4C3D2EFF8B80}" type="datetimeFigureOut">
              <a:rPr lang="da-DK" smtClean="0"/>
              <a:t>25-02-2026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BA568D6-1CCB-4741-5FD5-D948FE2D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1901D3C-9126-AD5B-19A2-F34732832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D6A3-000A-48EC-9D71-A7EE0BB1A8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19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4D67AAB-7FF0-BD90-76AC-9A9BFBDA4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526ED-AA76-41DE-8AA7-4C3D2EFF8B80}" type="datetimeFigureOut">
              <a:rPr lang="da-DK" smtClean="0"/>
              <a:t>25-02-2026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860A5A4-EE3A-FDD5-FBA4-7C1C7A985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DF1356E-398A-102B-5C41-6C37EA1B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D6A3-000A-48EC-9D71-A7EE0BB1A8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381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E35D67-FC1B-0073-3D48-C493ED532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19D74D-4C99-8DEC-4089-459ECC190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4236827-BDAA-72BE-DD52-FCADF55E0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CBB49D6-817D-2CFB-D693-2469A29B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526ED-AA76-41DE-8AA7-4C3D2EFF8B80}" type="datetimeFigureOut">
              <a:rPr lang="da-DK" smtClean="0"/>
              <a:t>25-02-2026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D96E875-5305-8D76-8C2C-E84A7C790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293867E-29BE-552C-58CF-A4B2E39B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D6A3-000A-48EC-9D71-A7EE0BB1A8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463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CE7CF1-0977-B51E-56D5-9C8BC3C72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C8F1E95-19CB-53DA-D14A-2518C9BF2D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79E8411-AADF-C602-EE21-4CAF5BBC9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48D2BE6-65D8-D0BA-D9AD-821F30E03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526ED-AA76-41DE-8AA7-4C3D2EFF8B80}" type="datetimeFigureOut">
              <a:rPr lang="da-DK" smtClean="0"/>
              <a:t>25-02-2026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75F5D0D-8954-1585-E910-07DC5C8A3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C534EFB-36E4-3EA7-F60E-35836E2D3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D6A3-000A-48EC-9D71-A7EE0BB1A8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227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14ACDFB-0633-A5A1-4D50-D1F33336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9286A19-E2AF-61B4-2965-A478AD08A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4B78A58-A476-4034-F33D-C01053A2F9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7526ED-AA76-41DE-8AA7-4C3D2EFF8B80}" type="datetimeFigureOut">
              <a:rPr lang="da-DK" smtClean="0"/>
              <a:t>25-02-2026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9F68FB-3BD1-4571-E048-9A7936936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CAE9A4-05E9-50EB-CC40-A93CBAED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FCD6A3-000A-48EC-9D71-A7EE0BB1A8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799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D59B1B-949A-872B-55C0-BE704A49B1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4000" dirty="0">
                <a:solidFill>
                  <a:srgbClr val="002060"/>
                </a:solidFill>
                <a:latin typeface="Verdana"/>
                <a:ea typeface="Verdana"/>
              </a:rPr>
              <a:t>Inspiration til dataindsamling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E1341FA-99D8-E7F6-F0D9-5BF098C6C5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>
                <a:solidFill>
                  <a:srgbClr val="002060"/>
                </a:solidFill>
                <a:latin typeface="Verdana"/>
                <a:ea typeface="Verdan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1444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E6C85-2335-7205-8104-E0878481B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D04FA9-61AA-ABEB-7878-4AF11F90D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58837"/>
          </a:xfrm>
        </p:spPr>
        <p:txBody>
          <a:bodyPr>
            <a:normAutofit fontScale="90000"/>
          </a:bodyPr>
          <a:lstStyle/>
          <a:p>
            <a:r>
              <a:rPr lang="da-DK" dirty="0">
                <a:solidFill>
                  <a:srgbClr val="002060"/>
                </a:solidFill>
              </a:rPr>
              <a:t>Valg af metoder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170275E-6481-2E31-02FE-F11AAAB99A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>
                <a:solidFill>
                  <a:srgbClr val="002060"/>
                </a:solidFill>
              </a:rPr>
              <a:t>Hvordan undersøger I bedst netop jeres udviklingsfokus?</a:t>
            </a:r>
          </a:p>
          <a:p>
            <a:endParaRPr lang="da-DK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Øje med massiv udfyldning">
            <a:extLst>
              <a:ext uri="{FF2B5EF4-FFF2-40B4-BE49-F238E27FC236}">
                <a16:creationId xmlns:a16="http://schemas.microsoft.com/office/drawing/2014/main" id="{80C4A47B-3AE7-57C7-0A57-7FB728C88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710" y="1965466"/>
            <a:ext cx="914400" cy="914400"/>
          </a:xfrm>
          <a:prstGeom prst="rect">
            <a:avLst/>
          </a:prstGeom>
        </p:spPr>
      </p:pic>
      <p:pic>
        <p:nvPicPr>
          <p:cNvPr id="9" name="Grafik 8" descr="Kamera kontur">
            <a:extLst>
              <a:ext uri="{FF2B5EF4-FFF2-40B4-BE49-F238E27FC236}">
                <a16:creationId xmlns:a16="http://schemas.microsoft.com/office/drawing/2014/main" id="{AAE9B8B7-992E-5652-3BE6-A5F6DC8CCB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283" y="1395148"/>
            <a:ext cx="914400" cy="914400"/>
          </a:xfrm>
          <a:prstGeom prst="rect">
            <a:avLst/>
          </a:prstGeom>
        </p:spPr>
      </p:pic>
      <p:sp>
        <p:nvSpPr>
          <p:cNvPr id="29" name="Tekstfelt 28">
            <a:extLst>
              <a:ext uri="{FF2B5EF4-FFF2-40B4-BE49-F238E27FC236}">
                <a16:creationId xmlns:a16="http://schemas.microsoft.com/office/drawing/2014/main" id="{54AED826-3433-7B62-B87C-1F34AA3149F0}"/>
              </a:ext>
            </a:extLst>
          </p:cNvPr>
          <p:cNvSpPr txBox="1"/>
          <p:nvPr/>
        </p:nvSpPr>
        <p:spPr>
          <a:xfrm>
            <a:off x="1204111" y="484644"/>
            <a:ext cx="8095297" cy="649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4000" kern="1200" dirty="0">
                <a:solidFill>
                  <a:srgbClr val="002060"/>
                </a:solidFill>
              </a:rPr>
              <a:t>Observationer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1140BA65-F969-E077-A943-D93845D62C8A}"/>
              </a:ext>
            </a:extLst>
          </p:cNvPr>
          <p:cNvSpPr txBox="1"/>
          <p:nvPr/>
        </p:nvSpPr>
        <p:spPr>
          <a:xfrm>
            <a:off x="1638678" y="1204111"/>
            <a:ext cx="5151421" cy="34009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da-DK" sz="11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b="1" kern="100" dirty="0">
                <a:solidFill>
                  <a:srgbClr val="002060"/>
                </a:solidFill>
                <a:latin typeface="Aptos"/>
                <a:ea typeface="Calibri"/>
                <a:cs typeface="Times New Roman"/>
              </a:rPr>
              <a:t>Vi observerer adfærden blandt deltagerne/brugerne/ gæsterne</a:t>
            </a:r>
          </a:p>
          <a:p>
            <a:endParaRPr lang="da-DK" sz="1200" kern="100" dirty="0">
              <a:solidFill>
                <a:srgbClr val="002060"/>
              </a:solidFill>
              <a:latin typeface="Aptos"/>
              <a:ea typeface="Calibri"/>
              <a:cs typeface="Times New Roman"/>
            </a:endParaRPr>
          </a:p>
          <a:p>
            <a:r>
              <a:rPr lang="da-DK" sz="1200" kern="100" dirty="0">
                <a:solidFill>
                  <a:srgbClr val="002060"/>
                </a:solidFill>
                <a:latin typeface="Aptos"/>
                <a:ea typeface="Calibri"/>
                <a:cs typeface="Times New Roman"/>
              </a:rPr>
              <a:t>Observation er en</a:t>
            </a:r>
            <a:r>
              <a:rPr lang="da-DK" sz="1200" kern="1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 åben tilgang</a:t>
            </a:r>
            <a:r>
              <a:rPr lang="da-DK" sz="1200" kern="100" dirty="0">
                <a:solidFill>
                  <a:srgbClr val="002060"/>
                </a:solidFill>
                <a:latin typeface="Aptos"/>
                <a:ea typeface="Calibri"/>
                <a:cs typeface="Times New Roman"/>
              </a:rPr>
              <a:t> til dataindsamling. Observer brug og adfærd.</a:t>
            </a:r>
            <a:endParaRPr lang="da-DK" dirty="0">
              <a:latin typeface="Aptos"/>
              <a:ea typeface="Calibri"/>
              <a:cs typeface="Times New Roman"/>
            </a:endParaRPr>
          </a:p>
          <a:p>
            <a:r>
              <a:rPr lang="da-DK" sz="1200" kern="1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Prioriter systematisk indsamling</a:t>
            </a:r>
            <a:r>
              <a:rPr lang="da-DK" sz="1200" kern="100" dirty="0">
                <a:solidFill>
                  <a:srgbClr val="002060"/>
                </a:solidFill>
                <a:latin typeface="Aptos"/>
                <a:ea typeface="Calibri"/>
                <a:cs typeface="Times New Roman"/>
              </a:rPr>
              <a:t>. Fokusområder er defineret.</a:t>
            </a:r>
            <a:endParaRPr lang="da-DK" sz="12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solidFill>
                  <a:srgbClr val="002060"/>
                </a:solidFill>
                <a:latin typeface="Aptos"/>
                <a:ea typeface="Calibri"/>
                <a:cs typeface="Times New Roman"/>
              </a:rPr>
              <a:t>Formuler</a:t>
            </a:r>
            <a:r>
              <a:rPr lang="da-DK" sz="1200" kern="1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 </a:t>
            </a:r>
            <a:r>
              <a:rPr lang="da-DK" sz="1200" kern="100" dirty="0">
                <a:solidFill>
                  <a:srgbClr val="002060"/>
                </a:solidFill>
                <a:latin typeface="Aptos"/>
                <a:ea typeface="Calibri"/>
                <a:cs typeface="Times New Roman"/>
              </a:rPr>
              <a:t>evt.  </a:t>
            </a:r>
            <a:r>
              <a:rPr lang="da-DK" sz="1200" kern="1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forventet adfærd eller handlinger på forhånd.</a:t>
            </a:r>
          </a:p>
          <a:p>
            <a:endParaRPr lang="da-DK" sz="12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b="1" kern="1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da-DK" sz="12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nsatte/frivillige klædes grundigt på til at observere løbende undervejs.</a:t>
            </a:r>
            <a:endParaRPr lang="da-DK" sz="12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Gør det klart hvad skal </a:t>
            </a:r>
            <a:r>
              <a:rPr lang="da-DK" sz="1200" kern="100" dirty="0">
                <a:solidFill>
                  <a:srgbClr val="002060"/>
                </a:solidFill>
                <a:latin typeface="Aptos"/>
                <a:ea typeface="Calibri"/>
                <a:cs typeface="Times New Roman"/>
              </a:rPr>
              <a:t>der</a:t>
            </a:r>
            <a:r>
              <a:rPr lang="da-DK" sz="1200" kern="1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 </a:t>
            </a:r>
            <a:r>
              <a:rPr lang="da-DK" sz="1200" kern="100" dirty="0">
                <a:solidFill>
                  <a:srgbClr val="002060"/>
                </a:solidFill>
                <a:latin typeface="Aptos"/>
                <a:ea typeface="Calibri"/>
                <a:cs typeface="Times New Roman"/>
              </a:rPr>
              <a:t>skal ses</a:t>
            </a:r>
            <a:r>
              <a:rPr lang="da-DK" sz="1200" kern="1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 efter og hvordan observationerne indsamles</a:t>
            </a:r>
          </a:p>
          <a:p>
            <a:pPr marL="171450" indent="-171450">
              <a:buFont typeface="Arial"/>
              <a:buChar char="•"/>
            </a:pPr>
            <a:r>
              <a:rPr lang="da-DK" sz="1200" kern="1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Er det observation </a:t>
            </a:r>
            <a:r>
              <a:rPr lang="da-DK" sz="1200" kern="100" dirty="0">
                <a:solidFill>
                  <a:srgbClr val="002060"/>
                </a:solidFill>
                <a:latin typeface="Aptos"/>
                <a:ea typeface="Calibri"/>
                <a:cs typeface="Times New Roman"/>
              </a:rPr>
              <a:t>omkring et enkelt sted eller oplevelse?</a:t>
            </a:r>
          </a:p>
          <a:p>
            <a:pPr marL="171450" indent="-171450">
              <a:buFont typeface="Arial"/>
              <a:buChar char="•"/>
            </a:pPr>
            <a:r>
              <a:rPr lang="da-DK" sz="1200" kern="1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Er det en mere </a:t>
            </a:r>
            <a:r>
              <a:rPr lang="da-DK" sz="1200" kern="100" dirty="0">
                <a:solidFill>
                  <a:srgbClr val="002060"/>
                </a:solidFill>
                <a:latin typeface="Aptos"/>
                <a:ea typeface="Calibri"/>
                <a:cs typeface="Times New Roman"/>
              </a:rPr>
              <a:t>åben, </a:t>
            </a:r>
            <a:r>
              <a:rPr lang="da-DK" sz="1200" kern="1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undersøgende indsamling omkring hele eventet/arrangementet?</a:t>
            </a:r>
          </a:p>
          <a:p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Indsamlingen kan være; </a:t>
            </a:r>
            <a:endParaRPr lang="da-DK" sz="1200" b="1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00" dirty="0">
                <a:solidFill>
                  <a:srgbClr val="002060"/>
                </a:solidFill>
                <a:latin typeface="Aptos"/>
                <a:ea typeface="Calibri"/>
                <a:cs typeface="Times New Roman"/>
              </a:rPr>
              <a:t>En l</a:t>
            </a:r>
            <a:r>
              <a:rPr lang="da-DK" sz="1200" kern="1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ogbog, med systematiske noter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fysisk notesbog eller noter på</a:t>
            </a:r>
            <a:r>
              <a:rPr lang="da-DK" sz="1200" kern="1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telefonen</a:t>
            </a:r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eller sms’er/mail, der sendes et samlet sted hen løbende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EBE067D-879A-FAF3-0C56-DBBEFBF56042}"/>
              </a:ext>
            </a:extLst>
          </p:cNvPr>
          <p:cNvSpPr txBox="1"/>
          <p:nvPr/>
        </p:nvSpPr>
        <p:spPr>
          <a:xfrm>
            <a:off x="7677339" y="1399044"/>
            <a:ext cx="3865829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da-DK" sz="1200" b="1" dirty="0">
              <a:solidFill>
                <a:srgbClr val="002060"/>
              </a:solidFill>
            </a:endParaRPr>
          </a:p>
          <a:p>
            <a:endParaRPr lang="da-DK" sz="1200" b="1" dirty="0">
              <a:solidFill>
                <a:srgbClr val="002060"/>
              </a:solidFill>
            </a:endParaRPr>
          </a:p>
          <a:p>
            <a:endParaRPr lang="da-DK" sz="1200" b="1" dirty="0">
              <a:solidFill>
                <a:srgbClr val="002060"/>
              </a:solidFill>
            </a:endParaRPr>
          </a:p>
          <a:p>
            <a:endParaRPr lang="da-DK" sz="1200" b="1" dirty="0">
              <a:solidFill>
                <a:srgbClr val="002060"/>
              </a:solidFill>
            </a:endParaRPr>
          </a:p>
          <a:p>
            <a:endParaRPr lang="da-DK" sz="1200" b="1" dirty="0">
              <a:solidFill>
                <a:srgbClr val="002060"/>
              </a:solidFill>
            </a:endParaRPr>
          </a:p>
          <a:p>
            <a:endParaRPr lang="da-DK" sz="1200" b="1" dirty="0">
              <a:solidFill>
                <a:srgbClr val="002060"/>
              </a:solidFill>
            </a:endParaRPr>
          </a:p>
          <a:p>
            <a:r>
              <a:rPr lang="da-DK" sz="1200" b="1" dirty="0">
                <a:solidFill>
                  <a:srgbClr val="002060"/>
                </a:solidFill>
              </a:rPr>
              <a:t>Snaplog</a:t>
            </a:r>
            <a:endParaRPr lang="da-DK" dirty="0"/>
          </a:p>
          <a:p>
            <a:endParaRPr lang="da-DK" sz="1200" dirty="0">
              <a:solidFill>
                <a:srgbClr val="002060"/>
              </a:solidFill>
            </a:endParaRPr>
          </a:p>
          <a:p>
            <a:r>
              <a:rPr lang="da-DK" sz="1200" dirty="0">
                <a:solidFill>
                  <a:srgbClr val="002060"/>
                </a:solidFill>
              </a:rPr>
              <a:t>En kombination mellem logbogen og snapshots</a:t>
            </a:r>
          </a:p>
          <a:p>
            <a:r>
              <a:rPr lang="da-DK" sz="1200" kern="1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metode, der ka</a:t>
            </a:r>
            <a:r>
              <a:rPr lang="da-DK" sz="1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gøre observationer mere håndgribelige med visuelle greb; billede + forklaring.</a:t>
            </a:r>
            <a:endParaRPr lang="da-DK" sz="1200" kern="100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 skal man være opmærksom på om man har tilladelse til at tage billeder eller  filme, selvom det kun er til eget brug.</a:t>
            </a:r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65F13F6B-45F0-7994-BFA7-5321B4955E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85144"/>
            <a:ext cx="12191999" cy="23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81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7B77C-3711-9CFC-0796-541C10A1F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 descr="To kvinder kontur">
            <a:extLst>
              <a:ext uri="{FF2B5EF4-FFF2-40B4-BE49-F238E27FC236}">
                <a16:creationId xmlns:a16="http://schemas.microsoft.com/office/drawing/2014/main" id="{409F9F71-1752-95D4-0690-244C448C4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300" y="1722090"/>
            <a:ext cx="914400" cy="9144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671926F-C4CD-42F3-1AC5-A55668ECE1C8}"/>
              </a:ext>
            </a:extLst>
          </p:cNvPr>
          <p:cNvSpPr txBox="1"/>
          <p:nvPr/>
        </p:nvSpPr>
        <p:spPr>
          <a:xfrm>
            <a:off x="797015" y="409575"/>
            <a:ext cx="855653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4000" dirty="0">
                <a:solidFill>
                  <a:srgbClr val="002060"/>
                </a:solidFill>
              </a:rPr>
              <a:t>Interviews on location</a:t>
            </a:r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7C973864-E358-DD96-1880-AB8EBC3820B7}"/>
              </a:ext>
            </a:extLst>
          </p:cNvPr>
          <p:cNvSpPr txBox="1"/>
          <p:nvPr/>
        </p:nvSpPr>
        <p:spPr>
          <a:xfrm>
            <a:off x="1403798" y="1381125"/>
            <a:ext cx="48746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12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Korte snakke med deltagere</a:t>
            </a:r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1200" kern="100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Interviewguide kan evt. </a:t>
            </a:r>
            <a:r>
              <a:rPr lang="da-DK" sz="1200" kern="100" dirty="0">
                <a:solidFill>
                  <a:srgbClr val="002060"/>
                </a:solidFill>
                <a:latin typeface="Aptos"/>
                <a:ea typeface="Calibri"/>
                <a:cs typeface="Times New Roman"/>
              </a:rPr>
              <a:t>udformes på</a:t>
            </a:r>
            <a:r>
              <a:rPr lang="da-DK" sz="1200" kern="1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 </a:t>
            </a:r>
            <a:r>
              <a:rPr lang="da-DK" sz="1200" kern="100" dirty="0">
                <a:solidFill>
                  <a:srgbClr val="002060"/>
                </a:solidFill>
                <a:latin typeface="Aptos"/>
                <a:ea typeface="Calibri"/>
                <a:cs typeface="Times New Roman"/>
              </a:rPr>
              <a:t>forhånd,  men</a:t>
            </a:r>
            <a:r>
              <a:rPr lang="da-DK" sz="1200" kern="1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 </a:t>
            </a:r>
            <a:r>
              <a:rPr lang="da-DK" sz="1200" kern="100" dirty="0">
                <a:solidFill>
                  <a:srgbClr val="002060"/>
                </a:solidFill>
                <a:latin typeface="Aptos"/>
                <a:ea typeface="Calibri"/>
                <a:cs typeface="Times New Roman"/>
              </a:rPr>
              <a:t>hold spørgsmålene </a:t>
            </a:r>
            <a:r>
              <a:rPr lang="da-DK" sz="1200" kern="1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åbne</a:t>
            </a:r>
            <a:r>
              <a:rPr lang="da-DK" sz="1200" kern="100" dirty="0">
                <a:solidFill>
                  <a:srgbClr val="002060"/>
                </a:solidFill>
                <a:latin typeface="Aptos"/>
                <a:ea typeface="Calibri"/>
                <a:cs typeface="Times New Roman"/>
              </a:rPr>
              <a:t>.</a:t>
            </a:r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solidFill>
                  <a:srgbClr val="002060"/>
                </a:solidFill>
                <a:latin typeface="Aptos"/>
                <a:ea typeface="Calibri"/>
                <a:cs typeface="Times New Roman"/>
              </a:rPr>
              <a:t>Foretages n</a:t>
            </a:r>
            <a:r>
              <a:rPr lang="da-DK" sz="1200" kern="1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år muligheden opstår.</a:t>
            </a:r>
          </a:p>
          <a:p>
            <a:r>
              <a:rPr lang="da-DK" sz="1200" kern="100" dirty="0">
                <a:solidFill>
                  <a:srgbClr val="002060"/>
                </a:solidFill>
                <a:latin typeface="Aptos"/>
                <a:ea typeface="Calibri"/>
                <a:cs typeface="Times New Roman"/>
              </a:rPr>
              <a:t>En åben og undersøgende</a:t>
            </a:r>
            <a:r>
              <a:rPr lang="da-DK" sz="1200" kern="1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 tilgang – hvad har deltagerne på hjerte?</a:t>
            </a:r>
            <a:endParaRPr lang="da-DK" sz="1200" kern="100" dirty="0">
              <a:solidFill>
                <a:srgbClr val="002060"/>
              </a:solidFill>
              <a:effectLst/>
              <a:latin typeface="Verdana"/>
              <a:ea typeface="Calibri"/>
              <a:cs typeface="Times New Roman"/>
            </a:endParaRPr>
          </a:p>
          <a:p>
            <a:r>
              <a:rPr lang="da-DK" sz="1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Snakken noteres ned bagefter.</a:t>
            </a:r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 indsamles af mange eller få. </a:t>
            </a:r>
          </a:p>
          <a:p>
            <a:r>
              <a:rPr lang="da-DK" sz="1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Eks. omvisere på museer skriver ned efter omvisning, hvis der har opstået interessante snakke.</a:t>
            </a:r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Grafik 9" descr="Gruppe af kvinder kontur">
            <a:extLst>
              <a:ext uri="{FF2B5EF4-FFF2-40B4-BE49-F238E27FC236}">
                <a16:creationId xmlns:a16="http://schemas.microsoft.com/office/drawing/2014/main" id="{39184C4E-FD0B-B7F6-CCE6-D186CFD9A9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201" y="4644680"/>
            <a:ext cx="914400" cy="914400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B3E556E5-1807-D2D7-33ED-969C739CAE2D}"/>
              </a:ext>
            </a:extLst>
          </p:cNvPr>
          <p:cNvSpPr txBox="1"/>
          <p:nvPr/>
        </p:nvSpPr>
        <p:spPr>
          <a:xfrm>
            <a:off x="1409700" y="3648075"/>
            <a:ext cx="4502214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da-DK" sz="1200" b="1" kern="1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1200" b="1" kern="1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b="1" kern="1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Voxpop </a:t>
            </a:r>
            <a:endParaRPr lang="da-DK" sz="1200" kern="100" dirty="0">
              <a:solidFill>
                <a:srgbClr val="002060"/>
              </a:solidFill>
              <a:effectLst/>
              <a:latin typeface="Aptos"/>
              <a:ea typeface="Calibri"/>
              <a:cs typeface="Times New Roman"/>
            </a:endParaRPr>
          </a:p>
          <a:p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rundspørge hvor mange forskellige svarer på de samme 1-2 spørgsmål. </a:t>
            </a:r>
          </a:p>
          <a:p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Godt til at få et hurtigt og overordnet indblik i deltagernes holdninger. </a:t>
            </a:r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 1-2 klare spørgsmål klar og fang deltagere imens eventet/arrangementet sker. Beslut om det skal optages eller blot noteres ned bagefter</a:t>
            </a:r>
            <a:endParaRPr lang="da-DK" sz="1200" dirty="0">
              <a:solidFill>
                <a:srgbClr val="002060"/>
              </a:solidFill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7BC529CF-B1A6-9D69-8DE0-C975FE15A7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669" y="1294"/>
            <a:ext cx="7164086" cy="685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03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99A8C-6F75-EECB-E1A9-5FCB603B5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Radiomikrofon med massiv udfyldning">
            <a:extLst>
              <a:ext uri="{FF2B5EF4-FFF2-40B4-BE49-F238E27FC236}">
                <a16:creationId xmlns:a16="http://schemas.microsoft.com/office/drawing/2014/main" id="{7A0770CA-C330-46C7-DF95-0FD4CDFD5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128" y="1812274"/>
            <a:ext cx="914400" cy="914400"/>
          </a:xfrm>
          <a:prstGeom prst="rect">
            <a:avLst/>
          </a:prstGeom>
        </p:spPr>
      </p:pic>
      <p:pic>
        <p:nvPicPr>
          <p:cNvPr id="11" name="Grafik 10" descr="Møde kontur">
            <a:extLst>
              <a:ext uri="{FF2B5EF4-FFF2-40B4-BE49-F238E27FC236}">
                <a16:creationId xmlns:a16="http://schemas.microsoft.com/office/drawing/2014/main" id="{674A9C99-996A-AD14-23B4-0BB9BE114A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05038" y="1812274"/>
            <a:ext cx="914400" cy="9144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4F1070C0-5760-17E5-0C4F-C19AA5573820}"/>
              </a:ext>
            </a:extLst>
          </p:cNvPr>
          <p:cNvSpPr txBox="1"/>
          <p:nvPr/>
        </p:nvSpPr>
        <p:spPr>
          <a:xfrm>
            <a:off x="1247775" y="409575"/>
            <a:ext cx="8105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dirty="0">
                <a:solidFill>
                  <a:srgbClr val="002060"/>
                </a:solidFill>
              </a:rPr>
              <a:t>Interviews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3BA4935-7D57-C69E-3710-2D0ADEF23B24}"/>
              </a:ext>
            </a:extLst>
          </p:cNvPr>
          <p:cNvSpPr txBox="1"/>
          <p:nvPr/>
        </p:nvSpPr>
        <p:spPr>
          <a:xfrm>
            <a:off x="1352551" y="1421394"/>
            <a:ext cx="3853192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1200" b="1" kern="1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Interviews med brugerne/personale/frivillige under eller efter arrangementer:</a:t>
            </a:r>
            <a:endParaRPr lang="da-DK" sz="1200" kern="100">
              <a:solidFill>
                <a:srgbClr val="002060"/>
              </a:solidFill>
              <a:effectLst/>
              <a:latin typeface="Aptos"/>
              <a:ea typeface="Calibri"/>
              <a:cs typeface="Times New Roman"/>
            </a:endParaRPr>
          </a:p>
          <a:p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Inden interviewet formes en interviewguide</a:t>
            </a:r>
            <a:r>
              <a:rPr lang="da-DK" sz="1200" kern="100" dirty="0">
                <a:solidFill>
                  <a:srgbClr val="002060"/>
                </a:solidFill>
                <a:latin typeface="Aptos"/>
                <a:ea typeface="Calibri"/>
                <a:cs typeface="Times New Roman"/>
              </a:rPr>
              <a:t>.</a:t>
            </a:r>
            <a:r>
              <a:rPr lang="da-DK" sz="1200" kern="1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 </a:t>
            </a:r>
            <a:endParaRPr lang="da-DK" sz="1200" kern="100" dirty="0">
              <a:solidFill>
                <a:srgbClr val="002060"/>
              </a:solidFill>
              <a:latin typeface="Aptos"/>
              <a:ea typeface="Calibri"/>
              <a:cs typeface="Times New Roman"/>
            </a:endParaRPr>
          </a:p>
          <a:p>
            <a:r>
              <a:rPr lang="da-DK" sz="1200" kern="100" dirty="0">
                <a:solidFill>
                  <a:srgbClr val="002060"/>
                </a:solidFill>
                <a:latin typeface="Aptos"/>
                <a:ea typeface="Calibri"/>
                <a:cs typeface="Times New Roman"/>
              </a:rPr>
              <a:t>Semi-strukturet med</a:t>
            </a:r>
            <a:r>
              <a:rPr lang="da-DK" sz="1200" kern="1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 hovedspørgsmål og opfølgende underspørgsmål</a:t>
            </a:r>
            <a:r>
              <a:rPr lang="da-DK" sz="1200" kern="100" dirty="0">
                <a:solidFill>
                  <a:srgbClr val="002060"/>
                </a:solidFill>
                <a:latin typeface="Aptos"/>
                <a:ea typeface="Calibri"/>
                <a:cs typeface="Times New Roman"/>
              </a:rPr>
              <a:t>.</a:t>
            </a:r>
            <a:endParaRPr lang="da-DK"/>
          </a:p>
          <a:p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solidFill>
                  <a:srgbClr val="002060"/>
                </a:solidFill>
                <a:latin typeface="Aptos"/>
                <a:ea typeface="Calibri"/>
                <a:cs typeface="Times New Roman"/>
              </a:rPr>
              <a:t>Sæt </a:t>
            </a:r>
            <a:r>
              <a:rPr lang="da-DK" sz="1200" kern="1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tid og ressourcer af til at foretage interviews.  </a:t>
            </a:r>
            <a:endParaRPr lang="da-DK"/>
          </a:p>
          <a:p>
            <a:endParaRPr lang="da-DK" sz="1200" kern="100" dirty="0">
              <a:solidFill>
                <a:srgbClr val="002060"/>
              </a:solidFill>
              <a:latin typeface="Aptos"/>
              <a:ea typeface="Calibri"/>
              <a:cs typeface="Times New Roman"/>
            </a:endParaRPr>
          </a:p>
          <a:p>
            <a:r>
              <a:rPr lang="da-DK" sz="1200" kern="100" dirty="0">
                <a:solidFill>
                  <a:srgbClr val="002060"/>
                </a:solidFill>
                <a:latin typeface="Aptos"/>
                <a:ea typeface="Calibri"/>
                <a:cs typeface="Times New Roman"/>
              </a:rPr>
              <a:t>Udvælg</a:t>
            </a:r>
            <a:r>
              <a:rPr lang="da-DK" sz="1200" kern="1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 en bred repræsentation af deltagere ift. undersøgelsen karakter.</a:t>
            </a:r>
          </a:p>
          <a:p>
            <a:endParaRPr lang="da-DK" sz="1200" kern="100" dirty="0">
              <a:solidFill>
                <a:srgbClr val="002060"/>
              </a:solidFill>
              <a:latin typeface="Aptos"/>
              <a:ea typeface="Calibri"/>
              <a:cs typeface="Times New Roman"/>
            </a:endParaRPr>
          </a:p>
          <a:p>
            <a:r>
              <a:rPr lang="da-DK" sz="1200" dirty="0">
                <a:solidFill>
                  <a:srgbClr val="002060"/>
                </a:solidFill>
                <a:latin typeface="Aptos"/>
                <a:ea typeface="Calibri"/>
                <a:cs typeface="Times New Roman"/>
              </a:rPr>
              <a:t>Beslut</a:t>
            </a:r>
            <a:r>
              <a:rPr lang="da-DK" sz="12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 om interviewet skal optages, eller blot noteres ned.</a:t>
            </a:r>
            <a:endParaRPr lang="da-DK" sz="1200" dirty="0">
              <a:solidFill>
                <a:srgbClr val="002060"/>
              </a:solidFill>
              <a:latin typeface="Aptos"/>
              <a:ea typeface="Calibri"/>
              <a:cs typeface="Times New Roman"/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EAB7C17-8474-B996-FA34-30B423A841E1}"/>
              </a:ext>
            </a:extLst>
          </p:cNvPr>
          <p:cNvSpPr txBox="1"/>
          <p:nvPr/>
        </p:nvSpPr>
        <p:spPr>
          <a:xfrm>
            <a:off x="6219731" y="1112144"/>
            <a:ext cx="3958829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da-DK" sz="1200" b="1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1200" b="1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Fokusgruppeinterviews/dialogmøder med deltagere eller samarbejdspartnere.</a:t>
            </a:r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solidFill>
                  <a:srgbClr val="002060"/>
                </a:solidFill>
                <a:latin typeface="Aptos"/>
                <a:ea typeface="Calibri"/>
                <a:cs typeface="Times New Roman"/>
              </a:rPr>
              <a:t>Saml</a:t>
            </a:r>
            <a:r>
              <a:rPr lang="da-DK" sz="1200" kern="1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 en gruppe relevante personer, der repræsenterer et validt udsnit. Eks. forskellige typer af deltagere til en event, alle samarbejdspartnere i et færdigt projekt eller </a:t>
            </a:r>
            <a:r>
              <a:rPr lang="da-DK" sz="1200" kern="100" dirty="0">
                <a:solidFill>
                  <a:srgbClr val="002060"/>
                </a:solidFill>
                <a:latin typeface="Aptos"/>
                <a:ea typeface="Calibri"/>
                <a:cs typeface="Times New Roman"/>
              </a:rPr>
              <a:t>et udsnit af frivillige.</a:t>
            </a:r>
            <a:endParaRPr lang="da-DK" sz="1200" kern="100" dirty="0">
              <a:solidFill>
                <a:srgbClr val="002060"/>
              </a:solidFill>
              <a:effectLst/>
              <a:latin typeface="Aptos"/>
              <a:ea typeface="Calibri"/>
              <a:cs typeface="Times New Roman"/>
            </a:endParaRPr>
          </a:p>
          <a:p>
            <a:endParaRPr lang="da-DK" sz="12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solidFill>
                  <a:srgbClr val="002060"/>
                </a:solidFill>
                <a:latin typeface="Aptos"/>
                <a:ea typeface="Calibri"/>
                <a:cs typeface="Times New Roman"/>
              </a:rPr>
              <a:t>Forbered et interview</a:t>
            </a:r>
            <a:r>
              <a:rPr lang="da-DK" sz="1200" kern="1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 </a:t>
            </a:r>
            <a:r>
              <a:rPr lang="da-DK" sz="1200" kern="100" dirty="0">
                <a:solidFill>
                  <a:srgbClr val="002060"/>
                </a:solidFill>
                <a:latin typeface="Aptos"/>
                <a:ea typeface="Calibri"/>
                <a:cs typeface="Times New Roman"/>
              </a:rPr>
              <a:t>med</a:t>
            </a:r>
            <a:r>
              <a:rPr lang="da-DK" sz="1200" kern="1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 klart fokus på hvad der skal tales om i gruppen og </a:t>
            </a:r>
            <a:r>
              <a:rPr lang="da-DK" sz="1200" kern="100" dirty="0">
                <a:solidFill>
                  <a:srgbClr val="002060"/>
                </a:solidFill>
                <a:latin typeface="Aptos"/>
                <a:ea typeface="Calibri"/>
                <a:cs typeface="Times New Roman"/>
              </a:rPr>
              <a:t>forbered</a:t>
            </a:r>
            <a:r>
              <a:rPr lang="da-DK" sz="1200" kern="1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 emner </a:t>
            </a:r>
            <a:r>
              <a:rPr lang="da-DK" sz="1200" kern="100" dirty="0">
                <a:solidFill>
                  <a:srgbClr val="002060"/>
                </a:solidFill>
                <a:latin typeface="Aptos"/>
                <a:ea typeface="Calibri"/>
                <a:cs typeface="Times New Roman"/>
              </a:rPr>
              <a:t>og undersøgende spørgsmål</a:t>
            </a:r>
            <a:r>
              <a:rPr lang="da-DK" sz="1200" kern="1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.</a:t>
            </a:r>
          </a:p>
          <a:p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solidFill>
                  <a:srgbClr val="002060"/>
                </a:solidFill>
                <a:latin typeface="Aptos"/>
                <a:ea typeface="Calibri"/>
                <a:cs typeface="Times New Roman"/>
              </a:rPr>
              <a:t>Faciliter samtalen</a:t>
            </a:r>
            <a:r>
              <a:rPr lang="da-DK" sz="1200" kern="1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, så alle kommer til orde.</a:t>
            </a:r>
          </a:p>
          <a:p>
            <a:r>
              <a:rPr lang="da-DK" sz="1200" kern="100" dirty="0">
                <a:solidFill>
                  <a:srgbClr val="002060"/>
                </a:solidFill>
                <a:latin typeface="Aptos"/>
                <a:ea typeface="Calibri"/>
                <a:cs typeface="Times New Roman"/>
              </a:rPr>
              <a:t>Mulighed for både mundtlig og skriftlig dataindsamling, alt efter faciliteringsdesign.</a:t>
            </a:r>
            <a:endParaRPr lang="da-DK" sz="1200" kern="100" dirty="0">
              <a:solidFill>
                <a:srgbClr val="002060"/>
              </a:solidFill>
              <a:effectLst/>
              <a:latin typeface="Aptos"/>
              <a:ea typeface="Calibri"/>
              <a:cs typeface="Times New Roman"/>
            </a:endParaRPr>
          </a:p>
        </p:txBody>
      </p:sp>
      <p:pic>
        <p:nvPicPr>
          <p:cNvPr id="4" name="Billede 3" descr="Et billede, der indeholder udendørs, sky, træ, folkemængde/publikum&#10;&#10;Indhold genereret af kunstig intelligens kan være forkert.">
            <a:extLst>
              <a:ext uri="{FF2B5EF4-FFF2-40B4-BE49-F238E27FC236}">
                <a16:creationId xmlns:a16="http://schemas.microsoft.com/office/drawing/2014/main" id="{F60A613F-742D-92EA-B9D1-4EB239DB2A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9" y="4515470"/>
            <a:ext cx="12283627" cy="269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706AA-4502-2919-CE62-67E5C3C5E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Pen kontur">
            <a:extLst>
              <a:ext uri="{FF2B5EF4-FFF2-40B4-BE49-F238E27FC236}">
                <a16:creationId xmlns:a16="http://schemas.microsoft.com/office/drawing/2014/main" id="{D423F912-C0D2-80E1-78EF-583555C2D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6910" y="2230353"/>
            <a:ext cx="914400" cy="914400"/>
          </a:xfrm>
          <a:prstGeom prst="rect">
            <a:avLst/>
          </a:prstGeom>
        </p:spPr>
      </p:pic>
      <p:pic>
        <p:nvPicPr>
          <p:cNvPr id="15" name="Grafik 14" descr="Åben bog kontur">
            <a:extLst>
              <a:ext uri="{FF2B5EF4-FFF2-40B4-BE49-F238E27FC236}">
                <a16:creationId xmlns:a16="http://schemas.microsoft.com/office/drawing/2014/main" id="{D681F35C-A671-15C5-9B0A-345192C51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6910" y="4659228"/>
            <a:ext cx="914400" cy="9144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B96244FB-1BED-0E07-A58D-4F41FDB2D6E7}"/>
              </a:ext>
            </a:extLst>
          </p:cNvPr>
          <p:cNvSpPr txBox="1"/>
          <p:nvPr/>
        </p:nvSpPr>
        <p:spPr>
          <a:xfrm>
            <a:off x="957262" y="576486"/>
            <a:ext cx="1027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dirty="0">
                <a:solidFill>
                  <a:srgbClr val="002060"/>
                </a:solidFill>
              </a:rPr>
              <a:t>Egne ord – skriftlig dataindsamling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13E5EA4-8DC7-0B08-234C-A9B9DBE746A8}"/>
              </a:ext>
            </a:extLst>
          </p:cNvPr>
          <p:cNvSpPr txBox="1"/>
          <p:nvPr/>
        </p:nvSpPr>
        <p:spPr>
          <a:xfrm>
            <a:off x="2049485" y="4114800"/>
            <a:ext cx="4256871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12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Gæstebøger</a:t>
            </a:r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Ved at tilbyde deltagere gæstebøger, kan </a:t>
            </a:r>
            <a:r>
              <a:rPr lang="da-DK" sz="1200" kern="100" dirty="0">
                <a:solidFill>
                  <a:srgbClr val="002060"/>
                </a:solidFill>
                <a:latin typeface="Aptos"/>
                <a:ea typeface="Calibri"/>
                <a:cs typeface="Times New Roman"/>
              </a:rPr>
              <a:t>man give</a:t>
            </a:r>
            <a:r>
              <a:rPr lang="da-DK" sz="1200" kern="1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 dem muligheden for at give deres besyv med – med helt deres egne ord. </a:t>
            </a:r>
          </a:p>
          <a:p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Placeres et synligt, men roligt sted. </a:t>
            </a:r>
          </a:p>
          <a:p>
            <a:r>
              <a:rPr lang="da-DK" sz="1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Tydelighed, men ellers ingen facilitering.</a:t>
            </a:r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Åben indsamling – med skriftlige data.</a:t>
            </a:r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Viden og indsigt i hvad der har betydet noget for de besøgende, og hvad der har gjort indtryk.</a:t>
            </a:r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650E4969-DD75-D89E-CAD3-5F8D3CF86A79}"/>
              </a:ext>
            </a:extLst>
          </p:cNvPr>
          <p:cNvSpPr txBox="1"/>
          <p:nvPr/>
        </p:nvSpPr>
        <p:spPr>
          <a:xfrm>
            <a:off x="6780074" y="4334544"/>
            <a:ext cx="4684154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da-DK" sz="1200" b="1" kern="100" dirty="0">
              <a:solidFill>
                <a:srgbClr val="002060"/>
              </a:solidFill>
              <a:latin typeface="Aptos"/>
              <a:ea typeface="Calibri"/>
              <a:cs typeface="Times New Roman"/>
            </a:endParaRPr>
          </a:p>
          <a:p>
            <a:r>
              <a:rPr lang="da-DK" sz="1200" b="1" kern="1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Gør sætningen færdig…</a:t>
            </a:r>
            <a:endParaRPr lang="da-DK" sz="1200" kern="100" dirty="0">
              <a:solidFill>
                <a:srgbClr val="002060"/>
              </a:solidFill>
              <a:effectLst/>
              <a:latin typeface="Verdana"/>
              <a:ea typeface="Calibri"/>
              <a:cs typeface="Times New Roman"/>
            </a:endParaRPr>
          </a:p>
          <a:p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Simpel metode, der kan foretages skriftlig eller mundtlig – alt efter formatet.</a:t>
            </a:r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Skriv starten på en sætning ned – lad folk færdiggøre sætningen.</a:t>
            </a:r>
          </a:p>
          <a:p>
            <a:endParaRPr lang="da-DK" sz="1200" kern="100" dirty="0">
              <a:solidFill>
                <a:srgbClr val="002060"/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Eks. </a:t>
            </a:r>
            <a:r>
              <a:rPr lang="da-DK" sz="1200" kern="1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jeg er på festival vil jeg helst….</a:t>
            </a:r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 indsamle skriftlige data fra mange deltagere med et klart fokus.</a:t>
            </a:r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5ED0E8F9-6FA8-3499-311C-CFD9C893779C}"/>
              </a:ext>
            </a:extLst>
          </p:cNvPr>
          <p:cNvSpPr txBox="1"/>
          <p:nvPr/>
        </p:nvSpPr>
        <p:spPr>
          <a:xfrm>
            <a:off x="1963626" y="1619250"/>
            <a:ext cx="4559255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12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Postkort til indsamling af egne ord</a:t>
            </a:r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Metode til at indsamle folk umiddelbare indtryk og oplevelser imens det sker.</a:t>
            </a:r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 benyttes i større eller mindre skala.</a:t>
            </a:r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Skal præsenteres med et klart med åbne spørgsmål </a:t>
            </a:r>
          </a:p>
          <a:p>
            <a:endParaRPr lang="da-DK" sz="1200" kern="100" dirty="0">
              <a:solidFill>
                <a:srgbClr val="002060"/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Eks. Hvad har gjort mest indtryk på dig?</a:t>
            </a:r>
          </a:p>
          <a:p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Kræver fysisk opstilling og </a:t>
            </a:r>
            <a:r>
              <a:rPr lang="da-DK" sz="1200" kern="100" dirty="0">
                <a:solidFill>
                  <a:srgbClr val="002060"/>
                </a:solidFill>
                <a:latin typeface="Aptos"/>
                <a:ea typeface="Calibri"/>
                <a:cs typeface="Times New Roman"/>
              </a:rPr>
              <a:t>brugervenligt design</a:t>
            </a:r>
            <a:r>
              <a:rPr lang="da-DK" sz="1200" kern="1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, men ellers ingen facilitering.</a:t>
            </a:r>
          </a:p>
          <a:p>
            <a:endParaRPr lang="da-DK" sz="12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Billede 2" descr="Et billede, der indeholder Rektangel, Fotopapir, bjerg, landskab&#10;&#10;Indhold genereret af kunstig intelligens kan være forkert.">
            <a:extLst>
              <a:ext uri="{FF2B5EF4-FFF2-40B4-BE49-F238E27FC236}">
                <a16:creationId xmlns:a16="http://schemas.microsoft.com/office/drawing/2014/main" id="{1908BF7C-3362-241F-7146-91E0F756E5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7254" y="279042"/>
            <a:ext cx="5140817" cy="514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27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33C92-778D-3BBE-FE07-C3C7BE26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Internet kontur">
            <a:extLst>
              <a:ext uri="{FF2B5EF4-FFF2-40B4-BE49-F238E27FC236}">
                <a16:creationId xmlns:a16="http://schemas.microsoft.com/office/drawing/2014/main" id="{12D2AF63-A0B2-5EE2-2417-57F975881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575" y="4596378"/>
            <a:ext cx="914400" cy="914400"/>
          </a:xfrm>
          <a:prstGeom prst="rect">
            <a:avLst/>
          </a:prstGeom>
        </p:spPr>
      </p:pic>
      <p:pic>
        <p:nvPicPr>
          <p:cNvPr id="21" name="Grafik 20" descr="Telefonvibration kontur">
            <a:extLst>
              <a:ext uri="{FF2B5EF4-FFF2-40B4-BE49-F238E27FC236}">
                <a16:creationId xmlns:a16="http://schemas.microsoft.com/office/drawing/2014/main" id="{78EB416B-A05B-80C1-792E-3B3192E4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0575" y="2095284"/>
            <a:ext cx="914400" cy="9144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BBAE8BB-4E71-3B07-1341-941199EA88FF}"/>
              </a:ext>
            </a:extLst>
          </p:cNvPr>
          <p:cNvSpPr txBox="1"/>
          <p:nvPr/>
        </p:nvSpPr>
        <p:spPr>
          <a:xfrm>
            <a:off x="638175" y="685800"/>
            <a:ext cx="995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4000" dirty="0">
                <a:solidFill>
                  <a:srgbClr val="002060"/>
                </a:solidFill>
              </a:rPr>
              <a:t>Digital dataindsamling</a:t>
            </a:r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4BF7235-5AD6-6B35-CC05-6D5DCDEACA3F}"/>
              </a:ext>
            </a:extLst>
          </p:cNvPr>
          <p:cNvSpPr txBox="1"/>
          <p:nvPr/>
        </p:nvSpPr>
        <p:spPr>
          <a:xfrm>
            <a:off x="6724650" y="3257550"/>
            <a:ext cx="5105400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da-DK" sz="1200" b="1" kern="100" dirty="0">
              <a:solidFill>
                <a:srgbClr val="002060"/>
              </a:solidFill>
              <a:latin typeface="Aptos"/>
              <a:ea typeface="Calibri"/>
              <a:cs typeface="Times New Roman"/>
            </a:endParaRPr>
          </a:p>
          <a:p>
            <a:endParaRPr lang="da-DK" sz="1200" b="1" kern="100" dirty="0">
              <a:solidFill>
                <a:srgbClr val="002060"/>
              </a:solidFill>
              <a:latin typeface="Aptos"/>
              <a:ea typeface="Calibri"/>
              <a:cs typeface="Times New Roman"/>
            </a:endParaRPr>
          </a:p>
          <a:p>
            <a:r>
              <a:rPr lang="da-DK" sz="1200" b="1" kern="100" dirty="0">
                <a:solidFill>
                  <a:srgbClr val="002060"/>
                </a:solidFill>
                <a:effectLst/>
                <a:latin typeface="Aptos"/>
                <a:ea typeface="Calibri"/>
                <a:cs typeface="Times New Roman"/>
              </a:rPr>
              <a:t>Spørgeskemaer</a:t>
            </a:r>
            <a:endParaRPr lang="da-DK" sz="1200" kern="100" dirty="0">
              <a:solidFill>
                <a:srgbClr val="002060"/>
              </a:solidFill>
              <a:effectLst/>
              <a:latin typeface="Aptos"/>
              <a:ea typeface="Calibri"/>
              <a:cs typeface="Times New Roman"/>
            </a:endParaRPr>
          </a:p>
          <a:p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Kombinationen med spørgeskema og andre metoder kan være god til at danne et billede af tendenser, holdninger, målgrupper mv. </a:t>
            </a:r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Spørgeskemaer sendes som regel ud efter et event/en oplevelse og fanger derfor ikke alene den umiddelbare reaktion</a:t>
            </a:r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Formuleringen af spørgsmålene kan gøres mere kvalitative alt efter hvad man ønsker at undersøge.</a:t>
            </a:r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Eks. Beskriv din bedste oplevelse…</a:t>
            </a:r>
          </a:p>
          <a:p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 mindre grupper kan man lave før og efter – spørgeskemaer, som indfanger betydningen interventionen har haft for den enkelte.</a:t>
            </a:r>
            <a:endParaRPr lang="da-DK" sz="1200" dirty="0">
              <a:solidFill>
                <a:srgbClr val="002060"/>
              </a:solidFill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B5B9D523-B4A2-04DA-DEDC-679C2E6691FD}"/>
              </a:ext>
            </a:extLst>
          </p:cNvPr>
          <p:cNvSpPr txBox="1"/>
          <p:nvPr/>
        </p:nvSpPr>
        <p:spPr>
          <a:xfrm>
            <a:off x="2019300" y="4076700"/>
            <a:ext cx="4076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200" b="1" kern="100" dirty="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 HØST</a:t>
            </a:r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Indsaml store mængder skriftlige data fra sociale medier ved at følge specifikke hashtags.</a:t>
            </a:r>
          </a:p>
          <a:p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 fungere som indledende afdækning af målgrupper, tendenser, holdninger. </a:t>
            </a:r>
          </a:p>
          <a:p>
            <a:r>
              <a:rPr lang="da-DK" sz="1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 virtuelt materiale kan anvendes som data.</a:t>
            </a:r>
          </a:p>
          <a:p>
            <a:r>
              <a:rPr lang="da-DK" sz="12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 HØST skærper fokus på enkelte dele, ved at følge udvalgte hashtags. </a:t>
            </a:r>
            <a:endParaRPr lang="da-DK" sz="1200" kern="1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FF8944E3-D356-13FF-0C3E-50A50D5308DD}"/>
              </a:ext>
            </a:extLst>
          </p:cNvPr>
          <p:cNvSpPr txBox="1"/>
          <p:nvPr/>
        </p:nvSpPr>
        <p:spPr>
          <a:xfrm>
            <a:off x="2019300" y="1767654"/>
            <a:ext cx="40100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>
                <a:solidFill>
                  <a:srgbClr val="002060"/>
                </a:solidFill>
              </a:rPr>
              <a:t>SoMe interaktioner</a:t>
            </a:r>
          </a:p>
          <a:p>
            <a:endParaRPr lang="da-DK" sz="1200" b="1" dirty="0">
              <a:solidFill>
                <a:srgbClr val="002060"/>
              </a:solidFill>
            </a:endParaRPr>
          </a:p>
          <a:p>
            <a:r>
              <a:rPr lang="da-DK" sz="1200" dirty="0">
                <a:solidFill>
                  <a:srgbClr val="002060"/>
                </a:solidFill>
              </a:rPr>
              <a:t>Al interaktion på SoMe omkring en kulturevent kan indgå som data.</a:t>
            </a:r>
          </a:p>
          <a:p>
            <a:endParaRPr lang="da-DK" sz="1200" dirty="0">
              <a:solidFill>
                <a:srgbClr val="002060"/>
              </a:solidFill>
            </a:endParaRPr>
          </a:p>
          <a:p>
            <a:r>
              <a:rPr lang="da-DK" sz="1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Indsaml viden og indsigter, der allerede ligger på de sociale medier, eller som deltagere ligger op undervejs i et event. </a:t>
            </a:r>
            <a:r>
              <a:rPr lang="da-DK" sz="1200" dirty="0">
                <a:solidFill>
                  <a:srgbClr val="002060"/>
                </a:solidFill>
              </a:rPr>
              <a:t>Her får man adgang til brugernes meninger - meldt ud på deres eget initiativ.</a:t>
            </a:r>
            <a:endParaRPr lang="da-DK" sz="12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1200" dirty="0">
              <a:solidFill>
                <a:srgbClr val="002060"/>
              </a:solidFill>
            </a:endParaRPr>
          </a:p>
          <a:p>
            <a:r>
              <a:rPr lang="da-DK" sz="1200" dirty="0">
                <a:solidFill>
                  <a:srgbClr val="002060"/>
                </a:solidFill>
              </a:rPr>
              <a:t>Mængden af interaktioner, tonen og formen kan sammen med indholdet være med til at danne et indtryk. </a:t>
            </a:r>
          </a:p>
          <a:p>
            <a:endParaRPr lang="da-DK" sz="1200" dirty="0"/>
          </a:p>
        </p:txBody>
      </p:sp>
      <p:pic>
        <p:nvPicPr>
          <p:cNvPr id="5" name="Grafik 4" descr="Dokument kontur">
            <a:extLst>
              <a:ext uri="{FF2B5EF4-FFF2-40B4-BE49-F238E27FC236}">
                <a16:creationId xmlns:a16="http://schemas.microsoft.com/office/drawing/2014/main" id="{FC6E7A83-7A1A-1B0A-C21E-0E0134630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3732" y="3256682"/>
            <a:ext cx="914400" cy="914400"/>
          </a:xfrm>
          <a:prstGeom prst="rect">
            <a:avLst/>
          </a:prstGeom>
        </p:spPr>
      </p:pic>
      <p:pic>
        <p:nvPicPr>
          <p:cNvPr id="3" name="Billede 2" descr="Et billede, der indeholder person, Mobiltelefon, telefon, udendørs&#10;&#10;Indhold genereret af kunstig intelligens kan være forkert.">
            <a:extLst>
              <a:ext uri="{FF2B5EF4-FFF2-40B4-BE49-F238E27FC236}">
                <a16:creationId xmlns:a16="http://schemas.microsoft.com/office/drawing/2014/main" id="{D952A017-D6D8-9C68-CA62-CC7B5D4B67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4930" y="-8683"/>
            <a:ext cx="5454463" cy="343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92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15c059-fde0-48ac-b304-364e3b614409">
      <Terms xmlns="http://schemas.microsoft.com/office/infopath/2007/PartnerControls"/>
    </lcf76f155ced4ddcb4097134ff3c332f>
    <TaxCatchAll xmlns="c3c5683c-b735-44ec-9b14-d1b7062b631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C152494D0ACF1438C8B5CE82D986B61" ma:contentTypeVersion="11" ma:contentTypeDescription="Opret et nyt dokument." ma:contentTypeScope="" ma:versionID="ed32522f52a05d0f6fff8642660b23c8">
  <xsd:schema xmlns:xsd="http://www.w3.org/2001/XMLSchema" xmlns:xs="http://www.w3.org/2001/XMLSchema" xmlns:p="http://schemas.microsoft.com/office/2006/metadata/properties" xmlns:ns2="c815c059-fde0-48ac-b304-364e3b614409" xmlns:ns3="c3c5683c-b735-44ec-9b14-d1b7062b631c" targetNamespace="http://schemas.microsoft.com/office/2006/metadata/properties" ma:root="true" ma:fieldsID="17abc3075764f1d6454ae2bc1008161a" ns2:_="" ns3:_="">
    <xsd:import namespace="c815c059-fde0-48ac-b304-364e3b614409"/>
    <xsd:import namespace="c3c5683c-b735-44ec-9b14-d1b7062b63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15c059-fde0-48ac-b304-364e3b6144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ledmærker" ma:readOnly="false" ma:fieldId="{5cf76f15-5ced-4ddc-b409-7134ff3c332f}" ma:taxonomyMulti="true" ma:sspId="59b62f69-aaab-462a-ab25-c6284c8278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c5683c-b735-44ec-9b14-d1b7062b631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da5e17-abdf-4246-a028-afc43c6fbaf0}" ma:internalName="TaxCatchAll" ma:showField="CatchAllData" ma:web="c3c5683c-b735-44ec-9b14-d1b7062b63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48A326-E40A-41EE-99D2-776351DAFC30}">
  <ds:schemaRefs>
    <ds:schemaRef ds:uri="http://schemas.microsoft.com/office/2006/metadata/properties"/>
    <ds:schemaRef ds:uri="http://schemas.microsoft.com/office/infopath/2007/PartnerControls"/>
    <ds:schemaRef ds:uri="c815c059-fde0-48ac-b304-364e3b614409"/>
    <ds:schemaRef ds:uri="c3c5683c-b735-44ec-9b14-d1b7062b631c"/>
  </ds:schemaRefs>
</ds:datastoreItem>
</file>

<file path=customXml/itemProps2.xml><?xml version="1.0" encoding="utf-8"?>
<ds:datastoreItem xmlns:ds="http://schemas.openxmlformats.org/officeDocument/2006/customXml" ds:itemID="{1B667FA8-1DFE-42ED-9A8C-0F2DF47CDD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F38E44-11B3-4450-8000-FFF3455CB4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15c059-fde0-48ac-b304-364e3b614409"/>
    <ds:schemaRef ds:uri="c3c5683c-b735-44ec-9b14-d1b7062b63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4649</TotalTime>
  <Words>1295</Words>
  <Application>Microsoft Office PowerPoint</Application>
  <PresentationFormat>Widescreen</PresentationFormat>
  <Paragraphs>168</Paragraphs>
  <Slides>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8" baseType="lpstr">
      <vt:lpstr>Office-tema</vt:lpstr>
      <vt:lpstr>Inspiration til dataindsamling</vt:lpstr>
      <vt:lpstr>Valg af metoder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Line Schmidt Hendriksen</dc:creator>
  <cp:lastModifiedBy>Line Schmidt Hendriksen</cp:lastModifiedBy>
  <cp:revision>205</cp:revision>
  <dcterms:created xsi:type="dcterms:W3CDTF">2025-03-26T08:03:41Z</dcterms:created>
  <dcterms:modified xsi:type="dcterms:W3CDTF">2026-02-25T10:08:25Z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0x0101001C152494D0ACF1438C8B5CE82D986B61</vt:lpwstr>
  </property>
  <property fmtid="{D5CDD505-2E9C-101B-9397-08002B2CF9AE}" pid="3" name="MediaServiceImageTags">
    <vt:lpwstr/>
  </property>
</Properties>
</file>