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60" r:id="rId3"/>
    <p:sldId id="261" r:id="rId4"/>
    <p:sldId id="268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63AA3A-12A2-AFB6-28EE-4D512F545EB5}" v="6" dt="2026-02-25T10:04:47.6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e Schmidt Hendriksen" userId="S::lsche@horsens.dk::9e0ee3db-311d-4076-b2c6-d1315639a7b4" providerId="AD" clId="Web-{7C63AA3A-12A2-AFB6-28EE-4D512F545EB5}"/>
    <pc:docChg chg="addSld delSld">
      <pc:chgData name="Line Schmidt Hendriksen" userId="S::lsche@horsens.dk::9e0ee3db-311d-4076-b2c6-d1315639a7b4" providerId="AD" clId="Web-{7C63AA3A-12A2-AFB6-28EE-4D512F545EB5}" dt="2026-02-25T10:04:47.667" v="5"/>
      <pc:docMkLst>
        <pc:docMk/>
      </pc:docMkLst>
      <pc:sldChg chg="del">
        <pc:chgData name="Line Schmidt Hendriksen" userId="S::lsche@horsens.dk::9e0ee3db-311d-4076-b2c6-d1315639a7b4" providerId="AD" clId="Web-{7C63AA3A-12A2-AFB6-28EE-4D512F545EB5}" dt="2026-02-25T10:04:47.667" v="5"/>
        <pc:sldMkLst>
          <pc:docMk/>
          <pc:sldMk cId="3424942676" sldId="256"/>
        </pc:sldMkLst>
      </pc:sldChg>
      <pc:sldChg chg="add">
        <pc:chgData name="Line Schmidt Hendriksen" userId="S::lsche@horsens.dk::9e0ee3db-311d-4076-b2c6-d1315639a7b4" providerId="AD" clId="Web-{7C63AA3A-12A2-AFB6-28EE-4D512F545EB5}" dt="2026-02-25T10:03:43.510" v="0"/>
        <pc:sldMkLst>
          <pc:docMk/>
          <pc:sldMk cId="0" sldId="259"/>
        </pc:sldMkLst>
      </pc:sldChg>
      <pc:sldChg chg="add">
        <pc:chgData name="Line Schmidt Hendriksen" userId="S::lsche@horsens.dk::9e0ee3db-311d-4076-b2c6-d1315639a7b4" providerId="AD" clId="Web-{7C63AA3A-12A2-AFB6-28EE-4D512F545EB5}" dt="2026-02-25T10:04:07.557" v="1"/>
        <pc:sldMkLst>
          <pc:docMk/>
          <pc:sldMk cId="0" sldId="260"/>
        </pc:sldMkLst>
      </pc:sldChg>
      <pc:sldChg chg="add">
        <pc:chgData name="Line Schmidt Hendriksen" userId="S::lsche@horsens.dk::9e0ee3db-311d-4076-b2c6-d1315639a7b4" providerId="AD" clId="Web-{7C63AA3A-12A2-AFB6-28EE-4D512F545EB5}" dt="2026-02-25T10:04:12.995" v="2"/>
        <pc:sldMkLst>
          <pc:docMk/>
          <pc:sldMk cId="0" sldId="261"/>
        </pc:sldMkLst>
      </pc:sldChg>
      <pc:sldChg chg="add">
        <pc:chgData name="Line Schmidt Hendriksen" userId="S::lsche@horsens.dk::9e0ee3db-311d-4076-b2c6-d1315639a7b4" providerId="AD" clId="Web-{7C63AA3A-12A2-AFB6-28EE-4D512F545EB5}" dt="2026-02-25T10:04:42.792" v="4"/>
        <pc:sldMkLst>
          <pc:docMk/>
          <pc:sldMk cId="0" sldId="262"/>
        </pc:sldMkLst>
      </pc:sldChg>
      <pc:sldChg chg="add">
        <pc:chgData name="Line Schmidt Hendriksen" userId="S::lsche@horsens.dk::9e0ee3db-311d-4076-b2c6-d1315639a7b4" providerId="AD" clId="Web-{7C63AA3A-12A2-AFB6-28EE-4D512F545EB5}" dt="2026-02-25T10:04:28.901" v="3"/>
        <pc:sldMkLst>
          <pc:docMk/>
          <pc:sldMk cId="3929491547" sldId="268"/>
        </pc:sldMkLst>
      </pc:sldChg>
      <pc:sldMasterChg chg="addSldLayout">
        <pc:chgData name="Line Schmidt Hendriksen" userId="S::lsche@horsens.dk::9e0ee3db-311d-4076-b2c6-d1315639a7b4" providerId="AD" clId="Web-{7C63AA3A-12A2-AFB6-28EE-4D512F545EB5}" dt="2026-02-25T10:03:43.510" v="0"/>
        <pc:sldMasterMkLst>
          <pc:docMk/>
          <pc:sldMasterMk cId="450563959" sldId="2147483648"/>
        </pc:sldMasterMkLst>
        <pc:sldLayoutChg chg="add">
          <pc:chgData name="Line Schmidt Hendriksen" userId="S::lsche@horsens.dk::9e0ee3db-311d-4076-b2c6-d1315639a7b4" providerId="AD" clId="Web-{7C63AA3A-12A2-AFB6-28EE-4D512F545EB5}" dt="2026-02-25T10:03:43.510" v="0"/>
          <pc:sldLayoutMkLst>
            <pc:docMk/>
            <pc:sldMasterMk cId="450563959" sldId="2147483648"/>
            <pc:sldLayoutMk cId="2023429520" sldId="214748366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E18134-A7AE-4C16-A333-6B84EA1C6861}" type="datetimeFigureOut">
              <a:t>25-02-2026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B532-1528-4428-BACA-278F6BD2C832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5394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0da73a3f41_0_1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0da73a3f41_0_1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0da73a3f4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0da73a3f4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0da73a3f41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20da73a3f41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0da73a3f41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20da73a3f41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43087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0da73a3f41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20da73a3f41_0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a" sz="1200">
                <a:solidFill>
                  <a:schemeClr val="dk1"/>
                </a:solidFill>
                <a:highlight>
                  <a:srgbClr val="FFFF00"/>
                </a:highlight>
              </a:rPr>
              <a:t>HER kunne man potentielt linke til redskaber (a la bikubenfonden projekterne, Guide til betydningskompasset eller lignende..)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660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993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128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7" y="2867923"/>
            <a:ext cx="11360926" cy="1122365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173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173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173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173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173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173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173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173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173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809" y="6217890"/>
            <a:ext cx="731738" cy="524714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23429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976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714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968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149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749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1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32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600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AE9C44-9DAE-47EA-BF7B-527501938C3F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563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>
            <a:spLocks noGrp="1"/>
          </p:cNvSpPr>
          <p:nvPr>
            <p:ph type="title"/>
          </p:nvPr>
        </p:nvSpPr>
        <p:spPr>
          <a:xfrm>
            <a:off x="1576930" y="2867924"/>
            <a:ext cx="9038253" cy="1122365"/>
          </a:xfrm>
          <a:prstGeom prst="rect">
            <a:avLst/>
          </a:prstGeom>
        </p:spPr>
        <p:txBody>
          <a:bodyPr spcFirstLastPara="1" wrap="square" lIns="105278" tIns="105278" rIns="105278" bIns="105278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Guide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 sz="2812"/>
              <a:t>“Tag strategien med ind i udviklingsarbejdet”</a:t>
            </a:r>
            <a:endParaRPr sz="2812"/>
          </a:p>
        </p:txBody>
      </p:sp>
      <p:sp>
        <p:nvSpPr>
          <p:cNvPr id="85" name="Google Shape;85;p16"/>
          <p:cNvSpPr txBox="1">
            <a:spLocks noGrp="1"/>
          </p:cNvSpPr>
          <p:nvPr>
            <p:ph type="sldNum" idx="12"/>
          </p:nvPr>
        </p:nvSpPr>
        <p:spPr>
          <a:xfrm>
            <a:off x="10233535" y="6217890"/>
            <a:ext cx="582139" cy="524714"/>
          </a:xfrm>
          <a:prstGeom prst="rect">
            <a:avLst/>
          </a:prstGeom>
        </p:spPr>
        <p:txBody>
          <a:bodyPr spcFirstLastPara="1" wrap="square" lIns="105278" tIns="105278" rIns="105278" bIns="105278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>
            <a:spLocks noGrp="1"/>
          </p:cNvSpPr>
          <p:nvPr>
            <p:ph type="title" idx="4294967295"/>
          </p:nvPr>
        </p:nvSpPr>
        <p:spPr>
          <a:xfrm>
            <a:off x="1438682" y="144809"/>
            <a:ext cx="8054686" cy="586493"/>
          </a:xfrm>
          <a:prstGeom prst="rect">
            <a:avLst/>
          </a:prstGeom>
        </p:spPr>
        <p:txBody>
          <a:bodyPr spcFirstLastPara="1" wrap="square" lIns="105278" tIns="105278" rIns="105278" bIns="105278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da" sz="1633" b="1"/>
              <a:t>GUIDE: Tag strategien med ind i udviklingsarbejdet</a:t>
            </a:r>
            <a:endParaRPr sz="1633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1633" b="1"/>
          </a:p>
        </p:txBody>
      </p:sp>
      <p:sp>
        <p:nvSpPr>
          <p:cNvPr id="91" name="Google Shape;91;p17"/>
          <p:cNvSpPr/>
          <p:nvPr/>
        </p:nvSpPr>
        <p:spPr>
          <a:xfrm>
            <a:off x="1576936" y="1612403"/>
            <a:ext cx="9028727" cy="233182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82939" rIns="82939" bIns="82939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 sz="1089" b="1">
                <a:solidFill>
                  <a:schemeClr val="dk1"/>
                </a:solidFill>
              </a:rPr>
              <a:t>Beskriv kort aktivitetens/indsatsens indhold:</a:t>
            </a:r>
            <a:endParaRPr sz="1089" b="1"/>
          </a:p>
        </p:txBody>
      </p:sp>
      <p:sp>
        <p:nvSpPr>
          <p:cNvPr id="92" name="Google Shape;92;p17"/>
          <p:cNvSpPr txBox="1"/>
          <p:nvPr/>
        </p:nvSpPr>
        <p:spPr>
          <a:xfrm>
            <a:off x="1507832" y="683128"/>
            <a:ext cx="4094565" cy="875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2939" tIns="82939" rIns="82939" bIns="82939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89"/>
          </a:p>
        </p:txBody>
      </p:sp>
      <p:sp>
        <p:nvSpPr>
          <p:cNvPr id="93" name="Google Shape;93;p17"/>
          <p:cNvSpPr/>
          <p:nvPr/>
        </p:nvSpPr>
        <p:spPr>
          <a:xfrm>
            <a:off x="6793595" y="815534"/>
            <a:ext cx="3812069" cy="610715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82939" rIns="82939" bIns="82939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 sz="1089" b="1">
                <a:solidFill>
                  <a:schemeClr val="dk1"/>
                </a:solidFill>
              </a:rPr>
              <a:t>Aktivitetens/Indsatsens titel:</a:t>
            </a:r>
            <a:endParaRPr sz="1270" b="1"/>
          </a:p>
        </p:txBody>
      </p:sp>
      <p:sp>
        <p:nvSpPr>
          <p:cNvPr id="94" name="Google Shape;94;p17"/>
          <p:cNvSpPr/>
          <p:nvPr/>
        </p:nvSpPr>
        <p:spPr>
          <a:xfrm>
            <a:off x="1576959" y="4130377"/>
            <a:ext cx="9028727" cy="2470075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82939" rIns="82939" bIns="82939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 sz="1089" b="1">
                <a:solidFill>
                  <a:schemeClr val="dk1"/>
                </a:solidFill>
              </a:rPr>
              <a:t>Hvad er formålet med at igangsætte aktiviteten/indsatsen?</a:t>
            </a:r>
            <a:endParaRPr sz="1089" b="1"/>
          </a:p>
        </p:txBody>
      </p:sp>
      <p:sp>
        <p:nvSpPr>
          <p:cNvPr id="95" name="Google Shape;95;p17"/>
          <p:cNvSpPr txBox="1"/>
          <p:nvPr/>
        </p:nvSpPr>
        <p:spPr>
          <a:xfrm>
            <a:off x="9769877" y="144809"/>
            <a:ext cx="867084" cy="418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2939" tIns="82939" rIns="82939" bIns="82939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 sz="1633" b="1">
                <a:solidFill>
                  <a:schemeClr val="dk1"/>
                </a:solidFill>
              </a:rPr>
              <a:t>1/4</a:t>
            </a:r>
            <a:endParaRPr sz="1633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/>
          <p:nvPr/>
        </p:nvSpPr>
        <p:spPr>
          <a:xfrm>
            <a:off x="1576936" y="731303"/>
            <a:ext cx="4402644" cy="5837715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82939" rIns="82939" bIns="82939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 sz="1089" b="1">
                <a:solidFill>
                  <a:schemeClr val="dk1"/>
                </a:solidFill>
              </a:rPr>
              <a:t>Hvilke effekter vil vi gerne se?</a:t>
            </a:r>
            <a:endParaRPr sz="1089"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da-DK" sz="1089" b="1">
              <a:solidFill>
                <a:schemeClr val="tx1"/>
              </a:solidFill>
            </a:endParaRPr>
          </a:p>
          <a:p>
            <a:pPr marL="414772" indent="-264993">
              <a:buClr>
                <a:schemeClr val="dk1"/>
              </a:buClr>
              <a:buSzPts val="1000"/>
              <a:buChar char="●"/>
            </a:pPr>
            <a:r>
              <a:rPr lang="da-DK" sz="907" b="1">
                <a:solidFill>
                  <a:schemeClr val="tx1"/>
                </a:solidFill>
              </a:rPr>
              <a:t>Hvad får borgerne/brugerne/deltagerne ud af aktiviteten/ indsatsen?</a:t>
            </a:r>
            <a:r>
              <a:rPr lang="da" sz="907">
                <a:solidFill>
                  <a:schemeClr val="dk1"/>
                </a:solidFill>
              </a:rPr>
              <a:t> (individuelt niveau</a:t>
            </a:r>
            <a:r>
              <a:rPr lang="da-DK" sz="907">
                <a:solidFill>
                  <a:schemeClr val="dk1"/>
                </a:solidFill>
              </a:rPr>
              <a:t>). Brug gerne ord og begreber fra 'Betydningsprofilen'.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da-DK" sz="907"/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da-DK" sz="907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7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7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7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7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7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7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7">
              <a:solidFill>
                <a:schemeClr val="dk1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endParaRPr sz="907">
              <a:solidFill>
                <a:schemeClr val="dk1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endParaRPr sz="907">
              <a:solidFill>
                <a:schemeClr val="dk1"/>
              </a:solidFill>
            </a:endParaRPr>
          </a:p>
          <a:p>
            <a:endParaRPr lang="da" sz="907">
              <a:solidFill>
                <a:schemeClr val="dk1"/>
              </a:solidFill>
            </a:endParaRPr>
          </a:p>
          <a:p>
            <a:endParaRPr lang="da" sz="907">
              <a:solidFill>
                <a:schemeClr val="dk1"/>
              </a:solidFill>
            </a:endParaRPr>
          </a:p>
          <a:p>
            <a:pPr>
              <a:buClr>
                <a:schemeClr val="dk1"/>
              </a:buClr>
            </a:pPr>
            <a:endParaRPr lang="da" sz="907">
              <a:solidFill>
                <a:schemeClr val="dk1"/>
              </a:solidFill>
            </a:endParaRPr>
          </a:p>
          <a:p>
            <a:pPr>
              <a:buClr>
                <a:schemeClr val="dk1"/>
              </a:buClr>
            </a:pPr>
            <a:endParaRPr lang="da" sz="907">
              <a:solidFill>
                <a:schemeClr val="dk1"/>
              </a:solidFill>
            </a:endParaRPr>
          </a:p>
          <a:p>
            <a:pPr>
              <a:buClr>
                <a:schemeClr val="dk1"/>
              </a:buClr>
            </a:pPr>
            <a:endParaRPr lang="da" sz="907" b="1">
              <a:solidFill>
                <a:schemeClr val="dk1"/>
              </a:solidFill>
            </a:endParaRPr>
          </a:p>
          <a:p>
            <a:pPr marL="414772" indent="-264993">
              <a:buClr>
                <a:schemeClr val="dk1"/>
              </a:buClr>
              <a:buSzPts val="1000"/>
              <a:buChar char="●"/>
            </a:pPr>
            <a:r>
              <a:rPr lang="da" sz="907" b="1">
                <a:solidFill>
                  <a:schemeClr val="dk1"/>
                </a:solidFill>
              </a:rPr>
              <a:t>Hvilke spor sætter aktiviteten/ indsatsen i lokalsamfundet?</a:t>
            </a:r>
            <a:br>
              <a:rPr lang="da" sz="907"/>
            </a:br>
            <a:r>
              <a:rPr lang="da" sz="907">
                <a:solidFill>
                  <a:schemeClr val="dk1"/>
                </a:solidFill>
              </a:rPr>
              <a:t> (kollektivt niveau, fx i specifikke bydele, Horsens by eller oplandsbyer)</a:t>
            </a:r>
            <a:endParaRPr sz="907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7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7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7">
              <a:solidFill>
                <a:schemeClr val="dk1"/>
              </a:solidFill>
            </a:endParaRPr>
          </a:p>
          <a:p>
            <a:endParaRPr lang="da-DK" sz="907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7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7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7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7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da-DK" sz="907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da-DK" sz="907">
              <a:solidFill>
                <a:schemeClr val="dk1"/>
              </a:solidFill>
            </a:endParaRPr>
          </a:p>
        </p:txBody>
      </p:sp>
      <p:sp>
        <p:nvSpPr>
          <p:cNvPr id="101" name="Google Shape;101;p18"/>
          <p:cNvSpPr txBox="1"/>
          <p:nvPr/>
        </p:nvSpPr>
        <p:spPr>
          <a:xfrm>
            <a:off x="6265093" y="719169"/>
            <a:ext cx="4402644" cy="1027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2939" tIns="82939" rIns="82939" bIns="82939" anchor="t" anchorCtr="0">
            <a:noAutofit/>
          </a:bodyPr>
          <a:lstStyle/>
          <a:p>
            <a:r>
              <a:rPr lang="da" sz="1089" b="1">
                <a:solidFill>
                  <a:schemeClr val="dk1"/>
                </a:solidFill>
              </a:rPr>
              <a:t>Betydningsprofilen: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da" sz="907">
              <a:solidFill>
                <a:schemeClr val="dk1"/>
              </a:solidFill>
            </a:endParaRPr>
          </a:p>
        </p:txBody>
      </p:sp>
      <p:sp>
        <p:nvSpPr>
          <p:cNvPr id="102" name="Google Shape;102;p18"/>
          <p:cNvSpPr txBox="1">
            <a:spLocks noGrp="1"/>
          </p:cNvSpPr>
          <p:nvPr>
            <p:ph type="title" idx="4294967295"/>
          </p:nvPr>
        </p:nvSpPr>
        <p:spPr>
          <a:xfrm>
            <a:off x="1438682" y="144809"/>
            <a:ext cx="8054686" cy="586493"/>
          </a:xfrm>
          <a:prstGeom prst="rect">
            <a:avLst/>
          </a:prstGeom>
        </p:spPr>
        <p:txBody>
          <a:bodyPr spcFirstLastPara="1" wrap="square" lIns="105278" tIns="105278" rIns="105278" bIns="105278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da" sz="1633" b="1"/>
              <a:t>GUIDE: Tag strategien med ind i udviklingsarbejdet</a:t>
            </a:r>
            <a:endParaRPr sz="1633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1633" b="1"/>
          </a:p>
        </p:txBody>
      </p:sp>
      <p:sp>
        <p:nvSpPr>
          <p:cNvPr id="103" name="Google Shape;103;p18"/>
          <p:cNvSpPr txBox="1"/>
          <p:nvPr/>
        </p:nvSpPr>
        <p:spPr>
          <a:xfrm>
            <a:off x="9769877" y="144809"/>
            <a:ext cx="867084" cy="418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2939" tIns="82939" rIns="82939" bIns="82939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 sz="1633" b="1">
                <a:solidFill>
                  <a:schemeClr val="dk1"/>
                </a:solidFill>
              </a:rPr>
              <a:t>2/4</a:t>
            </a:r>
            <a:endParaRPr sz="1633"/>
          </a:p>
        </p:txBody>
      </p:sp>
      <p:pic>
        <p:nvPicPr>
          <p:cNvPr id="2" name="Billede 1" descr="Et billede, der indeholder tekst, diagram, skærmbillede, cirkel&#10;&#10;Beskrivelsen er genereret automatisk">
            <a:extLst>
              <a:ext uri="{FF2B5EF4-FFF2-40B4-BE49-F238E27FC236}">
                <a16:creationId xmlns:a16="http://schemas.microsoft.com/office/drawing/2014/main" id="{54EF13A0-B2E1-8298-9418-53784780B3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5759" y="1145262"/>
            <a:ext cx="4236478" cy="241301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/>
          <p:nvPr/>
        </p:nvSpPr>
        <p:spPr>
          <a:xfrm>
            <a:off x="6093682" y="742413"/>
            <a:ext cx="4402644" cy="5662151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82939" rIns="82939" bIns="82939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da" sz="1089" b="1">
              <a:solidFill>
                <a:schemeClr val="dk1"/>
              </a:solidFill>
            </a:endParaRPr>
          </a:p>
          <a:p>
            <a:r>
              <a:rPr lang="da" sz="1089" b="1">
                <a:solidFill>
                  <a:schemeClr val="dk1"/>
                </a:solidFill>
              </a:rPr>
              <a:t>Uddyb valget af fokusområder: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7">
              <a:solidFill>
                <a:schemeClr val="dk1"/>
              </a:solidFill>
            </a:endParaRPr>
          </a:p>
          <a:p>
            <a:endParaRPr lang="da-DK" sz="907">
              <a:solidFill>
                <a:schemeClr val="dk1"/>
              </a:solidFill>
            </a:endParaRPr>
          </a:p>
        </p:txBody>
      </p:sp>
      <p:sp>
        <p:nvSpPr>
          <p:cNvPr id="101" name="Google Shape;101;p18"/>
          <p:cNvSpPr txBox="1"/>
          <p:nvPr/>
        </p:nvSpPr>
        <p:spPr>
          <a:xfrm>
            <a:off x="1561977" y="697241"/>
            <a:ext cx="4402644" cy="1027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2939" tIns="82939" rIns="82939" bIns="82939" anchor="t" anchorCtr="0">
            <a:noAutofit/>
          </a:bodyPr>
          <a:lstStyle/>
          <a:p>
            <a:r>
              <a:rPr lang="da" sz="1089" b="1">
                <a:solidFill>
                  <a:schemeClr val="dk1"/>
                </a:solidFill>
              </a:rPr>
              <a:t>Hvilke strategiske fokusområder arbejder vi med gennem aktiviteten/ indsatsen?</a:t>
            </a:r>
            <a:endParaRPr sz="998" b="1">
              <a:solidFill>
                <a:schemeClr val="dk1"/>
              </a:solidFill>
            </a:endParaRPr>
          </a:p>
          <a:p>
            <a:r>
              <a:rPr lang="da" sz="907">
                <a:solidFill>
                  <a:schemeClr val="dk1"/>
                </a:solidFill>
              </a:rPr>
              <a:t>Vælg de indikatorer som aktiviteten/indsatsen vedrører. </a:t>
            </a:r>
            <a:endParaRPr sz="907">
              <a:solidFill>
                <a:schemeClr val="dk1"/>
              </a:solidFill>
            </a:endParaRPr>
          </a:p>
        </p:txBody>
      </p:sp>
      <p:sp>
        <p:nvSpPr>
          <p:cNvPr id="102" name="Google Shape;102;p18"/>
          <p:cNvSpPr txBox="1">
            <a:spLocks noGrp="1"/>
          </p:cNvSpPr>
          <p:nvPr>
            <p:ph type="title" idx="4294967295"/>
          </p:nvPr>
        </p:nvSpPr>
        <p:spPr>
          <a:xfrm>
            <a:off x="1438682" y="144809"/>
            <a:ext cx="8054686" cy="586493"/>
          </a:xfrm>
          <a:prstGeom prst="rect">
            <a:avLst/>
          </a:prstGeom>
        </p:spPr>
        <p:txBody>
          <a:bodyPr spcFirstLastPara="1" wrap="square" lIns="105278" tIns="105278" rIns="105278" bIns="105278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da" sz="1633" b="1"/>
              <a:t>GUIDE: Tag strategien med ind i udviklingsarbejdet</a:t>
            </a:r>
            <a:endParaRPr sz="1633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1633" b="1"/>
          </a:p>
        </p:txBody>
      </p:sp>
      <p:sp>
        <p:nvSpPr>
          <p:cNvPr id="103" name="Google Shape;103;p18"/>
          <p:cNvSpPr txBox="1"/>
          <p:nvPr/>
        </p:nvSpPr>
        <p:spPr>
          <a:xfrm>
            <a:off x="9769877" y="144809"/>
            <a:ext cx="867084" cy="418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2939" tIns="82939" rIns="82939" bIns="82939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 sz="1633" b="1">
                <a:solidFill>
                  <a:schemeClr val="dk1"/>
                </a:solidFill>
              </a:rPr>
              <a:t>3/4</a:t>
            </a:r>
            <a:endParaRPr sz="1633"/>
          </a:p>
        </p:txBody>
      </p:sp>
      <p:grpSp>
        <p:nvGrpSpPr>
          <p:cNvPr id="11" name="Gruppe 10">
            <a:extLst>
              <a:ext uri="{FF2B5EF4-FFF2-40B4-BE49-F238E27FC236}">
                <a16:creationId xmlns:a16="http://schemas.microsoft.com/office/drawing/2014/main" id="{1C2FF651-B318-D364-BE07-0173BA7E7004}"/>
              </a:ext>
            </a:extLst>
          </p:cNvPr>
          <p:cNvGrpSpPr/>
          <p:nvPr/>
        </p:nvGrpSpPr>
        <p:grpSpPr>
          <a:xfrm>
            <a:off x="1695673" y="1420949"/>
            <a:ext cx="3736657" cy="4735887"/>
            <a:chOff x="495361" y="1470361"/>
            <a:chExt cx="4209350" cy="5316410"/>
          </a:xfrm>
        </p:grpSpPr>
        <p:pic>
          <p:nvPicPr>
            <p:cNvPr id="6" name="Billede 5">
              <a:extLst>
                <a:ext uri="{FF2B5EF4-FFF2-40B4-BE49-F238E27FC236}">
                  <a16:creationId xmlns:a16="http://schemas.microsoft.com/office/drawing/2014/main" id="{CCFC9919-AE62-8A23-FDAA-147681A4BB9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95362" y="1470361"/>
              <a:ext cx="4209349" cy="3218914"/>
            </a:xfrm>
            <a:prstGeom prst="rect">
              <a:avLst/>
            </a:prstGeom>
          </p:spPr>
        </p:pic>
        <p:pic>
          <p:nvPicPr>
            <p:cNvPr id="10" name="Billede 9">
              <a:extLst>
                <a:ext uri="{FF2B5EF4-FFF2-40B4-BE49-F238E27FC236}">
                  <a16:creationId xmlns:a16="http://schemas.microsoft.com/office/drawing/2014/main" id="{D7836209-5BBB-4D17-491B-26BD2201176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95361" y="4706209"/>
              <a:ext cx="4209349" cy="20805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29491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9"/>
          <p:cNvSpPr/>
          <p:nvPr/>
        </p:nvSpPr>
        <p:spPr>
          <a:xfrm>
            <a:off x="1576936" y="731303"/>
            <a:ext cx="4195807" cy="5858671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79622" tIns="179622" rIns="179622" bIns="179622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 sz="1270" b="1">
                <a:solidFill>
                  <a:schemeClr val="dk1"/>
                </a:solidFill>
              </a:rPr>
              <a:t>Påbegynd evalueringen allerede nu</a:t>
            </a:r>
            <a:endParaRPr sz="1270"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79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 sz="1089">
                <a:solidFill>
                  <a:schemeClr val="dk1"/>
                </a:solidFill>
              </a:rPr>
              <a:t>En brugbar evaluering påbegyndes allerede inden aktiviteten/ indsatsen igangsættes. </a:t>
            </a:r>
            <a:endParaRPr sz="1089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89">
              <a:solidFill>
                <a:schemeClr val="dk1"/>
              </a:solidFill>
            </a:endParaRPr>
          </a:p>
          <a:p>
            <a:pPr marL="414772" indent="-276515">
              <a:buClr>
                <a:schemeClr val="dk1"/>
              </a:buClr>
              <a:buSzPts val="1200"/>
              <a:buChar char="●"/>
            </a:pPr>
            <a:r>
              <a:rPr lang="da" sz="1089">
                <a:solidFill>
                  <a:schemeClr val="dk1"/>
                </a:solidFill>
              </a:rPr>
              <a:t>Start med at finde ud af, hvad vi er oprigtigt nysgerrige efter at få viden om. Hvad skal evalueringen bidrage med?  </a:t>
            </a:r>
            <a:endParaRPr lang="da-DK" sz="1089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89">
              <a:solidFill>
                <a:schemeClr val="dk1"/>
              </a:solidFill>
            </a:endParaRPr>
          </a:p>
          <a:p>
            <a:pPr marL="414772" lvl="0" indent="-27651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da" sz="1089">
                <a:solidFill>
                  <a:schemeClr val="dk1"/>
                </a:solidFill>
              </a:rPr>
              <a:t>Og herefter; hvem kan hjælpe os med at skaffe den viden? </a:t>
            </a:r>
            <a:endParaRPr sz="1089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89">
              <a:solidFill>
                <a:schemeClr val="dk1"/>
              </a:solidFill>
            </a:endParaRPr>
          </a:p>
          <a:p>
            <a:r>
              <a:rPr lang="da" sz="1089">
                <a:solidFill>
                  <a:schemeClr val="dk1"/>
                </a:solidFill>
              </a:rPr>
              <a:t>Som et minimum kan der afholdes en debriefing i projektgruppen og netop vende tilbage til det formål, som blev defineret i udgangspunktet. Guiden “Evaluering med afsæt i borgerne og strategien</a:t>
            </a:r>
            <a:r>
              <a:rPr lang="da-DK" sz="1089">
                <a:solidFill>
                  <a:schemeClr val="dk1"/>
                </a:solidFill>
              </a:rPr>
              <a:t>” kan anvendes til evalueringsarbejdet.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89">
              <a:solidFill>
                <a:schemeClr val="dk1"/>
              </a:solidFill>
            </a:endParaRPr>
          </a:p>
          <a:p>
            <a:r>
              <a:rPr lang="da" sz="1089">
                <a:solidFill>
                  <a:schemeClr val="dk1"/>
                </a:solidFill>
              </a:rPr>
              <a:t>Hvis det ønskes at komme tættere på den betydning kulturtilbud, aktiviteter og indsatser har haft for borgerne, vil det kræve en egentlig dataindsamling. Det kan være alt fra:</a:t>
            </a:r>
            <a:br>
              <a:rPr lang="da" sz="1089"/>
            </a:br>
            <a:endParaRPr lang="da" sz="1089">
              <a:solidFill>
                <a:schemeClr val="dk1"/>
              </a:solidFill>
            </a:endParaRPr>
          </a:p>
          <a:p>
            <a:pPr marL="414772" lvl="0" indent="-27651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da" sz="1089">
                <a:solidFill>
                  <a:schemeClr val="dk1"/>
                </a:solidFill>
              </a:rPr>
              <a:t>Observationer af brugerne/ deltagerne på stedet </a:t>
            </a:r>
            <a:endParaRPr sz="1089">
              <a:solidFill>
                <a:schemeClr val="dk1"/>
              </a:solidFill>
            </a:endParaRPr>
          </a:p>
          <a:p>
            <a:pPr marL="414772" lvl="0" indent="-27651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da" sz="1089">
                <a:solidFill>
                  <a:schemeClr val="dk1"/>
                </a:solidFill>
              </a:rPr>
              <a:t>Interviews med brugerne/personale/frivillige under eller efter arrangementer</a:t>
            </a:r>
            <a:endParaRPr sz="1089">
              <a:solidFill>
                <a:schemeClr val="dk1"/>
              </a:solidFill>
            </a:endParaRPr>
          </a:p>
          <a:p>
            <a:pPr marL="414772" lvl="0" indent="-27651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da" sz="1089">
                <a:solidFill>
                  <a:schemeClr val="dk1"/>
                </a:solidFill>
              </a:rPr>
              <a:t>Fokusgrupper eller dialogmøder med deltagere/ samarbejdspartnere </a:t>
            </a:r>
            <a:endParaRPr sz="1089">
              <a:solidFill>
                <a:schemeClr val="dk1"/>
              </a:solidFill>
            </a:endParaRPr>
          </a:p>
          <a:p>
            <a:pPr marL="414772" lvl="0" indent="-27651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da" sz="1089">
                <a:solidFill>
                  <a:schemeClr val="dk1"/>
                </a:solidFill>
              </a:rPr>
              <a:t>Korte voxpop interviews eller en spørgeskema- undersøgelse</a:t>
            </a:r>
            <a:endParaRPr sz="1089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89">
              <a:solidFill>
                <a:schemeClr val="dk1"/>
              </a:solidFill>
              <a:highlight>
                <a:srgbClr val="FFFF00"/>
              </a:highlight>
            </a:endParaRPr>
          </a:p>
          <a:p>
            <a:r>
              <a:rPr lang="da" sz="1089">
                <a:solidFill>
                  <a:schemeClr val="dk1"/>
                </a:solidFill>
              </a:rPr>
              <a:t>Dataindsamlingen behøver ikke være et stort setup for at give dybde og nuancering. Korte snakke med brugerne/deltagerne vil ofte vise sig at give indsigter og data til brug i evaluering.</a:t>
            </a:r>
            <a:endParaRPr lang="da-DK" sz="1089">
              <a:solidFill>
                <a:schemeClr val="dk1"/>
              </a:solidFill>
            </a:endParaRPr>
          </a:p>
        </p:txBody>
      </p:sp>
      <p:sp>
        <p:nvSpPr>
          <p:cNvPr id="110" name="Google Shape;110;p19"/>
          <p:cNvSpPr/>
          <p:nvPr/>
        </p:nvSpPr>
        <p:spPr>
          <a:xfrm>
            <a:off x="6092040" y="4250540"/>
            <a:ext cx="4544922" cy="2339434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82939" rIns="82939" bIns="82939" anchor="t" anchorCtr="0">
            <a:noAutofit/>
          </a:bodyPr>
          <a:lstStyle/>
          <a:p>
            <a:r>
              <a:rPr lang="da" sz="1089" b="1">
                <a:solidFill>
                  <a:schemeClr val="dk1"/>
                </a:solidFill>
              </a:rPr>
              <a:t>Hvordan vil vi indsamle data og viden om aktivitetens/indsatsen?</a:t>
            </a:r>
            <a:br>
              <a:rPr lang="da" sz="1089" b="1"/>
            </a:br>
            <a:r>
              <a:rPr lang="da" sz="953">
                <a:solidFill>
                  <a:schemeClr val="dk1"/>
                </a:solidFill>
              </a:rPr>
              <a:t>Vær opmærksom på hvilke data, </a:t>
            </a:r>
            <a:r>
              <a:rPr lang="da" sz="953">
                <a:solidFill>
                  <a:schemeClr val="tx1"/>
                </a:solidFill>
              </a:rPr>
              <a:t>der allerede findes, som kan understøtte opsamling på og evaluering af aktiviteten/indsatsen. Fx. besøgstal, </a:t>
            </a:r>
            <a:r>
              <a:rPr lang="da" sz="953" err="1">
                <a:solidFill>
                  <a:schemeClr val="tx1"/>
                </a:solidFill>
              </a:rPr>
              <a:t>publikumssurvey</a:t>
            </a:r>
            <a:r>
              <a:rPr lang="da" sz="953">
                <a:solidFill>
                  <a:schemeClr val="tx1"/>
                </a:solidFill>
              </a:rPr>
              <a:t>, data fra SoMe interaktioner, købsadfærd, eller viden fra personale eller frivillige.</a:t>
            </a:r>
            <a:endParaRPr lang="da-DK" sz="953">
              <a:solidFill>
                <a:schemeClr val="tx1"/>
              </a:solidFill>
            </a:endParaRPr>
          </a:p>
        </p:txBody>
      </p:sp>
      <p:sp>
        <p:nvSpPr>
          <p:cNvPr id="111" name="Google Shape;111;p19"/>
          <p:cNvSpPr txBox="1">
            <a:spLocks noGrp="1"/>
          </p:cNvSpPr>
          <p:nvPr>
            <p:ph type="title" idx="4294967295"/>
          </p:nvPr>
        </p:nvSpPr>
        <p:spPr>
          <a:xfrm>
            <a:off x="1438682" y="144809"/>
            <a:ext cx="8054686" cy="586493"/>
          </a:xfrm>
          <a:prstGeom prst="rect">
            <a:avLst/>
          </a:prstGeom>
        </p:spPr>
        <p:txBody>
          <a:bodyPr spcFirstLastPara="1" wrap="square" lIns="105278" tIns="105278" rIns="105278" bIns="105278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da" sz="1633" b="1"/>
              <a:t>GUIDE: Tag strategien med ind i udviklingsarbejdet </a:t>
            </a:r>
            <a:endParaRPr sz="1633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1633" b="1"/>
          </a:p>
        </p:txBody>
      </p:sp>
      <p:sp>
        <p:nvSpPr>
          <p:cNvPr id="112" name="Google Shape;112;p19"/>
          <p:cNvSpPr txBox="1"/>
          <p:nvPr/>
        </p:nvSpPr>
        <p:spPr>
          <a:xfrm>
            <a:off x="9769877" y="144809"/>
            <a:ext cx="867084" cy="418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2939" tIns="82939" rIns="82939" bIns="82939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 sz="1633" b="1">
                <a:solidFill>
                  <a:schemeClr val="dk1"/>
                </a:solidFill>
              </a:rPr>
              <a:t>4/4</a:t>
            </a:r>
            <a:endParaRPr sz="1633"/>
          </a:p>
        </p:txBody>
      </p:sp>
      <p:sp>
        <p:nvSpPr>
          <p:cNvPr id="3" name="Google Shape;110;p19">
            <a:extLst>
              <a:ext uri="{FF2B5EF4-FFF2-40B4-BE49-F238E27FC236}">
                <a16:creationId xmlns:a16="http://schemas.microsoft.com/office/drawing/2014/main" id="{7C22D064-6C14-BE19-4AE8-5DA2ACA00F3F}"/>
              </a:ext>
            </a:extLst>
          </p:cNvPr>
          <p:cNvSpPr/>
          <p:nvPr/>
        </p:nvSpPr>
        <p:spPr>
          <a:xfrm>
            <a:off x="6076381" y="734702"/>
            <a:ext cx="4544922" cy="1810905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82939" rIns="82939" bIns="82939" anchor="t" anchorCtr="0">
            <a:noAutofit/>
          </a:bodyPr>
          <a:lstStyle/>
          <a:p>
            <a:r>
              <a:rPr lang="da" sz="1089" b="1">
                <a:solidFill>
                  <a:schemeClr val="dk1"/>
                </a:solidFill>
              </a:rPr>
              <a:t>Hvad skal evalueringen bidrage med?</a:t>
            </a:r>
            <a:br>
              <a:rPr lang="da" sz="1089" b="1"/>
            </a:br>
            <a:r>
              <a:rPr lang="da" sz="953">
                <a:solidFill>
                  <a:schemeClr val="dk1"/>
                </a:solidFill>
              </a:rPr>
              <a:t>Hvad er vi oprigtigt nysgerrige på at blive klogere på?</a:t>
            </a:r>
          </a:p>
        </p:txBody>
      </p:sp>
      <p:sp>
        <p:nvSpPr>
          <p:cNvPr id="4" name="Google Shape;110;p19">
            <a:extLst>
              <a:ext uri="{FF2B5EF4-FFF2-40B4-BE49-F238E27FC236}">
                <a16:creationId xmlns:a16="http://schemas.microsoft.com/office/drawing/2014/main" id="{26336D2D-D51B-B454-28CD-39EA8E183B0F}"/>
              </a:ext>
            </a:extLst>
          </p:cNvPr>
          <p:cNvSpPr/>
          <p:nvPr/>
        </p:nvSpPr>
        <p:spPr>
          <a:xfrm>
            <a:off x="6086505" y="2756885"/>
            <a:ext cx="4544922" cy="1282375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82939" rIns="82939" bIns="82939" anchor="t" anchorCtr="0">
            <a:noAutofit/>
          </a:bodyPr>
          <a:lstStyle/>
          <a:p>
            <a:r>
              <a:rPr lang="da" sz="1089" b="1">
                <a:solidFill>
                  <a:schemeClr val="dk1"/>
                </a:solidFill>
              </a:rPr>
              <a:t>Hvem kan hjælpe os med at skaffe den viden?</a:t>
            </a:r>
            <a:br>
              <a:rPr lang="da" sz="1089" b="1"/>
            </a:br>
            <a:r>
              <a:rPr lang="da" sz="953">
                <a:solidFill>
                  <a:schemeClr val="dk1"/>
                </a:solidFill>
              </a:rPr>
              <a:t>Fx målgruppen, medarbejdere, samarbejdspartnere etc. 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7886D664-B356-8701-8626-4EFE29D7E09E}"/>
              </a:ext>
            </a:extLst>
          </p:cNvPr>
          <p:cNvSpPr/>
          <p:nvPr/>
        </p:nvSpPr>
        <p:spPr>
          <a:xfrm>
            <a:off x="8563701" y="5902434"/>
            <a:ext cx="2075040" cy="68443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70">
                <a:cs typeface="Arial"/>
              </a:rPr>
              <a:t>Praktiske overvejelser: </a:t>
            </a:r>
            <a:r>
              <a:rPr lang="da-DK" sz="816">
                <a:cs typeface="Arial"/>
              </a:rPr>
              <a:t>Hvem kan vi få fat på? Hvor mange ressourcer kan vi bruge på dataindsamling? Hvad er den rette timing for dataindsamlingen?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ontor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6" baseType="lpstr">
      <vt:lpstr>Kontortema</vt:lpstr>
      <vt:lpstr>Guide  “Tag strategien med ind i udviklingsarbejdet”</vt:lpstr>
      <vt:lpstr>GUIDE: Tag strategien med ind i udviklingsarbejdet </vt:lpstr>
      <vt:lpstr>GUIDE: Tag strategien med ind i udviklingsarbejdet </vt:lpstr>
      <vt:lpstr>GUIDE: Tag strategien med ind i udviklingsarbejdet </vt:lpstr>
      <vt:lpstr>GUIDE: Tag strategien med ind i udviklingsarbejdet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6</cp:revision>
  <dcterms:created xsi:type="dcterms:W3CDTF">2012-08-10T12:37:40Z</dcterms:created>
  <dcterms:modified xsi:type="dcterms:W3CDTF">2026-02-25T10:04:50Z</dcterms:modified>
</cp:coreProperties>
</file>